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8" r:id="rId2"/>
    <p:sldMasterId id="2147483684" r:id="rId3"/>
    <p:sldMasterId id="2147483690" r:id="rId4"/>
  </p:sldMasterIdLst>
  <p:sldIdLst>
    <p:sldId id="256" r:id="rId5"/>
    <p:sldId id="338" r:id="rId6"/>
    <p:sldId id="335" r:id="rId7"/>
    <p:sldId id="334" r:id="rId8"/>
    <p:sldId id="257" r:id="rId9"/>
    <p:sldId id="258" r:id="rId10"/>
    <p:sldId id="275" r:id="rId11"/>
    <p:sldId id="276" r:id="rId12"/>
    <p:sldId id="336" r:id="rId13"/>
    <p:sldId id="259" r:id="rId14"/>
    <p:sldId id="260" r:id="rId15"/>
    <p:sldId id="261" r:id="rId16"/>
    <p:sldId id="262" r:id="rId17"/>
    <p:sldId id="337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311" r:id="rId29"/>
    <p:sldId id="312" r:id="rId30"/>
    <p:sldId id="313" r:id="rId31"/>
    <p:sldId id="314" r:id="rId32"/>
    <p:sldId id="340" r:id="rId33"/>
    <p:sldId id="315" r:id="rId34"/>
    <p:sldId id="316" r:id="rId35"/>
    <p:sldId id="341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277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278" r:id="rId68"/>
    <p:sldId id="279" r:id="rId69"/>
    <p:sldId id="280" r:id="rId70"/>
    <p:sldId id="281" r:id="rId71"/>
    <p:sldId id="282" r:id="rId72"/>
    <p:sldId id="339" r:id="rId73"/>
    <p:sldId id="370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420" r:id="rId151"/>
    <p:sldId id="421" r:id="rId152"/>
    <p:sldId id="422" r:id="rId153"/>
    <p:sldId id="423" r:id="rId154"/>
    <p:sldId id="424" r:id="rId155"/>
    <p:sldId id="425" r:id="rId156"/>
    <p:sldId id="426" r:id="rId157"/>
    <p:sldId id="427" r:id="rId158"/>
    <p:sldId id="428" r:id="rId159"/>
    <p:sldId id="429" r:id="rId160"/>
    <p:sldId id="430" r:id="rId161"/>
    <p:sldId id="273" r:id="rId162"/>
    <p:sldId id="274" r:id="rId16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242" y="1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81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78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0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2"/>
            <a:ext cx="7772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4" y="29819"/>
            <a:ext cx="131762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03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4607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4" y="2"/>
            <a:ext cx="131762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512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4607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4" y="2"/>
            <a:ext cx="131762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176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4607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4" y="2"/>
            <a:ext cx="131762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831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4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4401361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4" y="2"/>
            <a:ext cx="908820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-828" y="52324"/>
            <a:ext cx="9145590" cy="901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1944623" y="2225039"/>
            <a:ext cx="5640324" cy="787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4" y="35759"/>
            <a:ext cx="131762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71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184666"/>
          </a:xfrm>
        </p:spPr>
        <p:txBody>
          <a:bodyPr lIns="0" tIns="0" rIns="0" bIns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867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184666"/>
          </a:xfrm>
        </p:spPr>
        <p:txBody>
          <a:bodyPr lIns="0" tIns="0" rIns="0" bIns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‹#›</a:t>
            </a:fld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2"/>
            <a:ext cx="1012825" cy="1236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689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184666"/>
          </a:xfrm>
        </p:spPr>
        <p:txBody>
          <a:bodyPr lIns="0" tIns="0" rIns="0" bIns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43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79" y="29819"/>
            <a:ext cx="131762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6146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2604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175">
            <a:solidFill>
              <a:srgbClr val="27272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96011" y="6226047"/>
            <a:ext cx="8961120" cy="0"/>
          </a:xfrm>
          <a:custGeom>
            <a:avLst/>
            <a:gdLst/>
            <a:ahLst/>
            <a:cxnLst/>
            <a:rect l="l" t="t" r="r" b="b"/>
            <a:pathLst>
              <a:path w="8961120">
                <a:moveTo>
                  <a:pt x="0" y="0"/>
                </a:moveTo>
                <a:lnTo>
                  <a:pt x="8961120" y="0"/>
                </a:lnTo>
              </a:path>
            </a:pathLst>
          </a:custGeom>
          <a:ln w="3175">
            <a:solidFill>
              <a:srgbClr val="27272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0" y="622604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175">
            <a:solidFill>
              <a:srgbClr val="27272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96011" y="6226047"/>
            <a:ext cx="8961120" cy="0"/>
          </a:xfrm>
          <a:custGeom>
            <a:avLst/>
            <a:gdLst/>
            <a:ahLst/>
            <a:cxnLst/>
            <a:rect l="l" t="t" r="r" b="b"/>
            <a:pathLst>
              <a:path w="8961120">
                <a:moveTo>
                  <a:pt x="0" y="0"/>
                </a:moveTo>
                <a:lnTo>
                  <a:pt x="8961120" y="0"/>
                </a:lnTo>
              </a:path>
            </a:pathLst>
          </a:custGeom>
          <a:ln w="3175">
            <a:solidFill>
              <a:srgbClr val="27272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9144000" cy="6282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9144000" cy="6195907"/>
          </a:xfrm>
          <a:custGeom>
            <a:avLst/>
            <a:gdLst/>
            <a:ahLst/>
            <a:cxnLst/>
            <a:rect l="l" t="t" r="r" b="b"/>
            <a:pathLst>
              <a:path w="9144000" h="4646930">
                <a:moveTo>
                  <a:pt x="9144000" y="0"/>
                </a:moveTo>
                <a:lnTo>
                  <a:pt x="0" y="0"/>
                </a:lnTo>
                <a:lnTo>
                  <a:pt x="0" y="4646676"/>
                </a:lnTo>
                <a:lnTo>
                  <a:pt x="9144000" y="4646676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bg object 23"/>
          <p:cNvSpPr/>
          <p:nvPr/>
        </p:nvSpPr>
        <p:spPr>
          <a:xfrm>
            <a:off x="970788" y="558800"/>
            <a:ext cx="7469123" cy="3848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bg object 24"/>
          <p:cNvSpPr/>
          <p:nvPr/>
        </p:nvSpPr>
        <p:spPr>
          <a:xfrm>
            <a:off x="765049" y="2952496"/>
            <a:ext cx="1031747" cy="3210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bg object 25"/>
          <p:cNvSpPr/>
          <p:nvPr/>
        </p:nvSpPr>
        <p:spPr>
          <a:xfrm>
            <a:off x="0" y="3076447"/>
            <a:ext cx="1377696" cy="325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bg object 26"/>
          <p:cNvSpPr/>
          <p:nvPr/>
        </p:nvSpPr>
        <p:spPr>
          <a:xfrm>
            <a:off x="1412747" y="3141472"/>
            <a:ext cx="1339596" cy="3096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bg object 27"/>
          <p:cNvSpPr/>
          <p:nvPr/>
        </p:nvSpPr>
        <p:spPr>
          <a:xfrm>
            <a:off x="7979664" y="3141472"/>
            <a:ext cx="1107948" cy="3068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bg object 28"/>
          <p:cNvSpPr/>
          <p:nvPr/>
        </p:nvSpPr>
        <p:spPr>
          <a:xfrm>
            <a:off x="6586728" y="3141472"/>
            <a:ext cx="1501140" cy="304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361187" y="6368508"/>
            <a:ext cx="2103120" cy="184666"/>
          </a:xfrm>
        </p:spPr>
        <p:txBody>
          <a:bodyPr lIns="0" tIns="0" rIns="0" bIns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‹#›</a:t>
            </a:fld>
            <a:endParaRPr dirty="0"/>
          </a:p>
        </p:txBody>
      </p:sp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2"/>
            <a:ext cx="1012825" cy="1236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577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184666"/>
          </a:xfrm>
        </p:spPr>
        <p:txBody>
          <a:bodyPr lIns="0" tIns="0" rIns="0" bIns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860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427" y="82806"/>
            <a:ext cx="85157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202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20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06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225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08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55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16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845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871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64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1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66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24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36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6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89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15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79" y="23902"/>
            <a:ext cx="131762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67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104" y="1138175"/>
            <a:ext cx="533209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4607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4" y="1536241"/>
            <a:ext cx="827150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2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0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2604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175">
            <a:solidFill>
              <a:srgbClr val="27272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96011" y="6226047"/>
            <a:ext cx="8961120" cy="0"/>
          </a:xfrm>
          <a:custGeom>
            <a:avLst/>
            <a:gdLst/>
            <a:ahLst/>
            <a:cxnLst/>
            <a:rect l="l" t="t" r="r" b="b"/>
            <a:pathLst>
              <a:path w="8961120">
                <a:moveTo>
                  <a:pt x="0" y="0"/>
                </a:moveTo>
                <a:lnTo>
                  <a:pt x="8961120" y="0"/>
                </a:lnTo>
              </a:path>
            </a:pathLst>
          </a:custGeom>
          <a:ln w="3175">
            <a:solidFill>
              <a:srgbClr val="27272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0" y="622604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175">
            <a:solidFill>
              <a:srgbClr val="27272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96011" y="6226047"/>
            <a:ext cx="8961120" cy="0"/>
          </a:xfrm>
          <a:custGeom>
            <a:avLst/>
            <a:gdLst/>
            <a:ahLst/>
            <a:cxnLst/>
            <a:rect l="l" t="t" r="r" b="b"/>
            <a:pathLst>
              <a:path w="8961120">
                <a:moveTo>
                  <a:pt x="0" y="0"/>
                </a:moveTo>
                <a:lnTo>
                  <a:pt x="8961120" y="0"/>
                </a:lnTo>
              </a:path>
            </a:pathLst>
          </a:custGeom>
          <a:ln w="3175">
            <a:solidFill>
              <a:srgbClr val="27272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9922" y="1056808"/>
            <a:ext cx="634415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406" y="1199489"/>
            <a:ext cx="47561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4201" y="6549135"/>
            <a:ext cx="319087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30"/>
              </a:spcBef>
            </a:pPr>
            <a:r>
              <a:rPr lang="en-IN" spc="-5" dirty="0" err="1" smtClean="0"/>
              <a:t>Dr.A.C</a:t>
            </a:r>
            <a:r>
              <a:rPr lang="en-IN" spc="-5" dirty="0" smtClean="0"/>
              <a:t>. SANTHA SHEELA, ASSISTANT PROFESSOR,CSE.</a:t>
            </a:r>
            <a:endParaRPr lang="en-IN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1652" y="6462193"/>
            <a:ext cx="18986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rgbClr val="464646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‹#›</a:t>
            </a:fld>
            <a:endParaRPr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2"/>
            <a:ext cx="1012825" cy="1236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289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118F6-DC42-49E3-86E8-F28696A05FE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07-08-2021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8AA97-22E6-4F6A-803F-2F0F0077EBF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427" y="82806"/>
            <a:ext cx="85157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92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78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testdrive/?ref=test_driv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6.jpg"/><Relationship Id="rId4" Type="http://schemas.openxmlformats.org/officeDocument/2006/relationships/hyperlink" Target="https://aws.amazon.com/marketplace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jp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png"/><Relationship Id="rId21" Type="http://schemas.openxmlformats.org/officeDocument/2006/relationships/image" Target="../media/image117.jpg"/><Relationship Id="rId7" Type="http://schemas.openxmlformats.org/officeDocument/2006/relationships/image" Target="../media/image103.jpg"/><Relationship Id="rId12" Type="http://schemas.openxmlformats.org/officeDocument/2006/relationships/image" Target="../media/image108.jpg"/><Relationship Id="rId17" Type="http://schemas.openxmlformats.org/officeDocument/2006/relationships/image" Target="../media/image113.jpg"/><Relationship Id="rId25" Type="http://schemas.openxmlformats.org/officeDocument/2006/relationships/image" Target="../media/image121.png"/><Relationship Id="rId2" Type="http://schemas.openxmlformats.org/officeDocument/2006/relationships/image" Target="../media/image98.jpg"/><Relationship Id="rId16" Type="http://schemas.openxmlformats.org/officeDocument/2006/relationships/image" Target="../media/image112.jp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2.jp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jp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jpg"/><Relationship Id="rId19" Type="http://schemas.openxmlformats.org/officeDocument/2006/relationships/image" Target="../media/image115.jpg"/><Relationship Id="rId4" Type="http://schemas.openxmlformats.org/officeDocument/2006/relationships/image" Target="../media/image100.png"/><Relationship Id="rId9" Type="http://schemas.openxmlformats.org/officeDocument/2006/relationships/image" Target="../media/image105.jpg"/><Relationship Id="rId14" Type="http://schemas.openxmlformats.org/officeDocument/2006/relationships/image" Target="../media/image110.jpg"/><Relationship Id="rId22" Type="http://schemas.openxmlformats.org/officeDocument/2006/relationships/image" Target="../media/image118.jpg"/><Relationship Id="rId27" Type="http://schemas.openxmlformats.org/officeDocument/2006/relationships/image" Target="../media/image12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169.254.169.254/latest/meta-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hyperlink" Target="http://169.254.169.254/latest/meta-data/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169.254.169.254/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www.researchgate.net/figure/Multi-tenant-architecture-with-tenant-isolated-components_fig1_309458801" TargetMode="External"/><Relationship Id="rId1" Type="http://schemas.openxmlformats.org/officeDocument/2006/relationships/slideLayout" Target="../slideLayouts/slideLayout2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eclipse.org/webtools/jst/components/ws/1.5/tutorials/index.html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304800" y="2286000"/>
            <a:ext cx="8033638" cy="1687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23875" algn="ctr">
              <a:lnSpc>
                <a:spcPct val="120000"/>
              </a:lnSpc>
              <a:spcBef>
                <a:spcPts val="100"/>
              </a:spcBef>
            </a:pPr>
            <a:r>
              <a:rPr lang="en-IN" sz="3200" dirty="0" smtClean="0">
                <a:solidFill>
                  <a:srgbClr val="FFC000"/>
                </a:solidFill>
                <a:latin typeface="Georgia"/>
                <a:cs typeface="Georgia"/>
              </a:rPr>
              <a:t>SITA</a:t>
            </a:r>
            <a:r>
              <a:rPr lang="en-IN" sz="3200" dirty="0" smtClean="0">
                <a:solidFill>
                  <a:srgbClr val="FFC000"/>
                </a:solidFill>
                <a:latin typeface="Algerian" panose="04020705040A02060702" pitchFamily="82" charset="0"/>
                <a:cs typeface="Georgia"/>
              </a:rPr>
              <a:t>1503</a:t>
            </a:r>
            <a:r>
              <a:rPr lang="en-IN" sz="3200" dirty="0" smtClean="0">
                <a:solidFill>
                  <a:srgbClr val="FFC000"/>
                </a:solidFill>
                <a:latin typeface="Georgia"/>
                <a:cs typeface="Georgia"/>
              </a:rPr>
              <a:t> FOG AND CLOUD COMPUTING </a:t>
            </a:r>
          </a:p>
          <a:p>
            <a:pPr marL="12700" marR="5080" indent="523875" algn="ctr">
              <a:lnSpc>
                <a:spcPct val="120000"/>
              </a:lnSpc>
              <a:spcBef>
                <a:spcPts val="100"/>
              </a:spcBef>
            </a:pPr>
            <a:r>
              <a:rPr lang="en-IN" sz="2600" dirty="0" smtClean="0">
                <a:solidFill>
                  <a:srgbClr val="FFC000"/>
                </a:solidFill>
                <a:latin typeface="Georgia"/>
                <a:cs typeface="Georgia"/>
              </a:rPr>
              <a:t>UNIT -II</a:t>
            </a:r>
            <a:endParaRPr sz="2600" dirty="0">
              <a:solidFill>
                <a:srgbClr val="FFC000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65659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History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SaaS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457200" y="1600202"/>
            <a:ext cx="8229600" cy="25741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</a:pPr>
            <a:r>
              <a:rPr sz="3000" spc="-760" dirty="0">
                <a:solidFill>
                  <a:srgbClr val="0AD0D9"/>
                </a:solidFill>
                <a:latin typeface="Arial"/>
                <a:cs typeface="Arial"/>
              </a:rPr>
              <a:t> </a:t>
            </a:r>
            <a:r>
              <a:rPr sz="3200" spc="-5" dirty="0">
                <a:latin typeface="Carlito"/>
                <a:cs typeface="Carlito"/>
              </a:rPr>
              <a:t>The </a:t>
            </a:r>
            <a:r>
              <a:rPr sz="3200" spc="-10" dirty="0">
                <a:latin typeface="Carlito"/>
                <a:cs typeface="Carlito"/>
              </a:rPr>
              <a:t>term </a:t>
            </a:r>
            <a:r>
              <a:rPr sz="3200" spc="-5" dirty="0">
                <a:latin typeface="Carlito"/>
                <a:cs typeface="Carlito"/>
              </a:rPr>
              <a:t>“SaaS” or software-as-a-service </a:t>
            </a:r>
            <a:r>
              <a:rPr sz="3200" spc="-15" dirty="0">
                <a:latin typeface="Carlito"/>
                <a:cs typeface="Carlito"/>
              </a:rPr>
              <a:t>was  </a:t>
            </a:r>
            <a:r>
              <a:rPr sz="3200" spc="-25" dirty="0">
                <a:latin typeface="Carlito"/>
                <a:cs typeface="Carlito"/>
              </a:rPr>
              <a:t>first </a:t>
            </a:r>
            <a:r>
              <a:rPr sz="3200" spc="-5" dirty="0">
                <a:latin typeface="Carlito"/>
                <a:cs typeface="Carlito"/>
              </a:rPr>
              <a:t>mentioned </a:t>
            </a:r>
            <a:r>
              <a:rPr sz="3200" dirty="0">
                <a:latin typeface="Carlito"/>
                <a:cs typeface="Carlito"/>
              </a:rPr>
              <a:t>in an </a:t>
            </a:r>
            <a:r>
              <a:rPr sz="3200" spc="-10" dirty="0">
                <a:latin typeface="Carlito"/>
                <a:cs typeface="Carlito"/>
              </a:rPr>
              <a:t>internal document </a:t>
            </a:r>
            <a:r>
              <a:rPr sz="3200" spc="-5" dirty="0">
                <a:latin typeface="Carlito"/>
                <a:cs typeface="Carlito"/>
              </a:rPr>
              <a:t>called  </a:t>
            </a:r>
            <a:r>
              <a:rPr sz="3200" spc="-10" dirty="0">
                <a:latin typeface="Carlito"/>
                <a:cs typeface="Carlito"/>
              </a:rPr>
              <a:t>“Software </a:t>
            </a:r>
            <a:r>
              <a:rPr sz="3200" dirty="0">
                <a:latin typeface="Carlito"/>
                <a:cs typeface="Carlito"/>
              </a:rPr>
              <a:t>as a Service: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Strategic</a:t>
            </a:r>
            <a:endParaRPr sz="3200" dirty="0">
              <a:latin typeface="Carlito"/>
              <a:cs typeface="Carlito"/>
            </a:endParaRPr>
          </a:p>
          <a:p>
            <a:pPr marL="286385" marR="59055">
              <a:lnSpc>
                <a:spcPct val="100000"/>
              </a:lnSpc>
            </a:pPr>
            <a:r>
              <a:rPr sz="3200" spc="5" dirty="0">
                <a:latin typeface="Carlito"/>
                <a:cs typeface="Carlito"/>
              </a:rPr>
              <a:t>Backgrounder” </a:t>
            </a:r>
            <a:r>
              <a:rPr sz="3200" spc="-10" dirty="0">
                <a:latin typeface="Carlito"/>
                <a:cs typeface="Carlito"/>
              </a:rPr>
              <a:t>by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15" dirty="0">
                <a:latin typeface="Carlito"/>
                <a:cs typeface="Carlito"/>
              </a:rPr>
              <a:t>Software </a:t>
            </a:r>
            <a:r>
              <a:rPr sz="3200" dirty="0">
                <a:latin typeface="Carlito"/>
                <a:cs typeface="Carlito"/>
              </a:rPr>
              <a:t>&amp; </a:t>
            </a:r>
            <a:r>
              <a:rPr sz="3200" spc="-15" dirty="0">
                <a:latin typeface="Carlito"/>
                <a:cs typeface="Carlito"/>
              </a:rPr>
              <a:t>Information  </a:t>
            </a:r>
            <a:r>
              <a:rPr sz="3200" spc="-10" dirty="0">
                <a:latin typeface="Carlito"/>
                <a:cs typeface="Carlito"/>
              </a:rPr>
              <a:t>Industry Association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8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2000.</a:t>
            </a:r>
            <a:endParaRPr sz="32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7" y="187452"/>
            <a:ext cx="27679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</a:rPr>
              <a:t>Amazon EC2</a:t>
            </a:r>
            <a:r>
              <a:rPr sz="2400" spc="-40" dirty="0">
                <a:solidFill>
                  <a:srgbClr val="404040"/>
                </a:solidFill>
              </a:rPr>
              <a:t> </a:t>
            </a:r>
            <a:r>
              <a:rPr sz="2400" spc="-5" dirty="0">
                <a:solidFill>
                  <a:srgbClr val="404040"/>
                </a:solidFill>
              </a:rPr>
              <a:t>Facts</a:t>
            </a:r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100</a:t>
            </a:fld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49013" y="134173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921" y="1119091"/>
            <a:ext cx="7211695" cy="149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5040">
              <a:lnSpc>
                <a:spcPct val="120100"/>
              </a:lnSpc>
              <a:spcBef>
                <a:spcPts val="95"/>
              </a:spcBef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Scale capacity as your computing requirements</a:t>
            </a:r>
            <a:r>
              <a:rPr sz="2000" spc="-16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change  Pay only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for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capacity that you actually</a:t>
            </a:r>
            <a:r>
              <a:rPr sz="2000" spc="-1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use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480"/>
              </a:spcBef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Choose Linux or</a:t>
            </a:r>
            <a:r>
              <a:rPr sz="2000" spc="-7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Windows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480"/>
              </a:spcBef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Deploy across </a:t>
            </a:r>
            <a:r>
              <a:rPr sz="2000" spc="-25" dirty="0">
                <a:solidFill>
                  <a:srgbClr val="464646"/>
                </a:solidFill>
                <a:latin typeface="Arial"/>
                <a:cs typeface="Arial"/>
              </a:rPr>
              <a:t>AWS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Regions and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Availability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Zones for</a:t>
            </a:r>
            <a:r>
              <a:rPr sz="2000" spc="-30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reliability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9013" y="182941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013" y="231709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013" y="280477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381003"/>
            <a:ext cx="8686800" cy="4062651"/>
          </a:xfrm>
        </p:spPr>
        <p:txBody>
          <a:bodyPr/>
          <a:lstStyle/>
          <a:p>
            <a:r>
              <a:rPr lang="en-US" dirty="0"/>
              <a:t>Amazon’s service lets customers choose </a:t>
            </a:r>
            <a:r>
              <a:rPr lang="en-US" dirty="0">
                <a:solidFill>
                  <a:srgbClr val="FF0000"/>
                </a:solidFill>
              </a:rPr>
              <a:t>from three sizes of virtual servers</a:t>
            </a:r>
            <a:r>
              <a:rPr lang="en-US" dirty="0"/>
              <a:t>:</a:t>
            </a:r>
            <a:endParaRPr lang="en-IN" dirty="0"/>
          </a:p>
          <a:p>
            <a:pPr lvl="0"/>
            <a:r>
              <a:rPr lang="en-US" b="1" dirty="0"/>
              <a:t>Small,</a:t>
            </a:r>
            <a:r>
              <a:rPr lang="en-US" dirty="0"/>
              <a:t> which offers the equivalent of a system with 1.7GB of memory, 160GB of storage, and one virtual 32-bit core processor</a:t>
            </a:r>
            <a:endParaRPr lang="en-IN" dirty="0"/>
          </a:p>
          <a:p>
            <a:pPr lvl="0"/>
            <a:r>
              <a:rPr lang="en-US" b="1" dirty="0"/>
              <a:t>Large,</a:t>
            </a:r>
            <a:r>
              <a:rPr lang="en-US" dirty="0"/>
              <a:t> which offers the equivalent of a system with 7.5GB of memory, 850GB of storage, and two 64-bit virtual core processors</a:t>
            </a:r>
            <a:endParaRPr lang="en-IN" dirty="0"/>
          </a:p>
          <a:p>
            <a:pPr lvl="0"/>
            <a:r>
              <a:rPr lang="en-US" b="1" dirty="0"/>
              <a:t>Extra large,</a:t>
            </a:r>
            <a:r>
              <a:rPr lang="en-US" dirty="0"/>
              <a:t> which offers the equivalent of a system with 15GB of memory, 1.7TB of storage, and four virtual 64-bit core </a:t>
            </a:r>
            <a:r>
              <a:rPr lang="en-US" dirty="0" smtClean="0"/>
              <a:t>processors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95364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7" y="187453"/>
            <a:ext cx="646493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040"/>
                </a:solidFill>
              </a:rPr>
              <a:t>Launching an Amazon EC2 Instance via the </a:t>
            </a:r>
            <a:r>
              <a:rPr sz="2200" spc="-15" dirty="0">
                <a:solidFill>
                  <a:srgbClr val="404040"/>
                </a:solidFill>
              </a:rPr>
              <a:t>Web  </a:t>
            </a:r>
            <a:r>
              <a:rPr sz="2200" spc="-5" dirty="0">
                <a:solidFill>
                  <a:srgbClr val="404040"/>
                </a:solidFill>
              </a:rPr>
              <a:t>Console</a:t>
            </a:r>
            <a:endParaRPr sz="22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102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9506" y="1199895"/>
            <a:ext cx="7176770" cy="26680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spcBef>
                <a:spcPts val="105"/>
              </a:spcBef>
              <a:buClr>
                <a:srgbClr val="E98E30"/>
              </a:buClr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Determine the </a:t>
            </a:r>
            <a:r>
              <a:rPr sz="2000" spc="-25" dirty="0">
                <a:solidFill>
                  <a:srgbClr val="464646"/>
                </a:solidFill>
                <a:latin typeface="Arial"/>
                <a:cs typeface="Arial"/>
              </a:rPr>
              <a:t>AWS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Region in which you want to launch</a:t>
            </a:r>
            <a:r>
              <a:rPr sz="2000" spc="-2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the  Amazon EC2</a:t>
            </a:r>
            <a:r>
              <a:rPr sz="2000" spc="-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instance.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69900" marR="445134" indent="-457200">
              <a:spcBef>
                <a:spcPts val="480"/>
              </a:spcBef>
              <a:buClr>
                <a:srgbClr val="E98E30"/>
              </a:buClr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Launch an Amazon EC2 instance from a</a:t>
            </a:r>
            <a:r>
              <a:rPr sz="2000" spc="-26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pre-configured  Amazon Machine Image</a:t>
            </a:r>
            <a:r>
              <a:rPr sz="2000" spc="-7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(AMI).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69900" marR="86360" indent="-457200">
              <a:spcBef>
                <a:spcPts val="480"/>
              </a:spcBef>
              <a:buClr>
                <a:srgbClr val="E98E30"/>
              </a:buClr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Choose an instance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type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based on CPU, </a:t>
            </a:r>
            <a:r>
              <a:rPr sz="2000" spc="-20" dirty="0">
                <a:solidFill>
                  <a:srgbClr val="464646"/>
                </a:solidFill>
                <a:latin typeface="Arial"/>
                <a:cs typeface="Arial"/>
              </a:rPr>
              <a:t>memory,</a:t>
            </a:r>
            <a:r>
              <a:rPr sz="2000" spc="-16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storage,  and network</a:t>
            </a:r>
            <a:r>
              <a:rPr sz="2000" spc="-5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requirements.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69900" indent="-457200">
              <a:spcBef>
                <a:spcPts val="480"/>
              </a:spcBef>
              <a:buClr>
                <a:srgbClr val="E98E30"/>
              </a:buClr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Configure network, IP address, security groups,</a:t>
            </a:r>
            <a:r>
              <a:rPr sz="2000" spc="-2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storage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69900"/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volume, tags, and key</a:t>
            </a:r>
            <a:r>
              <a:rPr sz="2000" spc="-9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64646"/>
                </a:solidFill>
                <a:latin typeface="Arial"/>
                <a:cs typeface="Arial"/>
              </a:rPr>
              <a:t>pair.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25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7" y="187452"/>
            <a:ext cx="16681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AMI</a:t>
            </a:r>
            <a:r>
              <a:rPr sz="2400" spc="-50" dirty="0"/>
              <a:t> </a:t>
            </a:r>
            <a:r>
              <a:rPr sz="2400" spc="-5" dirty="0"/>
              <a:t>Details</a:t>
            </a:r>
            <a:endParaRPr sz="24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103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1332" y="1951522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332" y="3512098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332" y="4584994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509" y="1101598"/>
            <a:ext cx="7592695" cy="3272691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spcBef>
                <a:spcPts val="680"/>
              </a:spcBef>
            </a:pP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An AMI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includes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the</a:t>
            </a:r>
            <a:r>
              <a:rPr sz="2400" spc="-14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following: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5600" marR="109220">
              <a:spcBef>
                <a:spcPts val="575"/>
              </a:spcBef>
            </a:pP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template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for the root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volume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for the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instance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(for 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example, an operating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system,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an application </a:t>
            </a:r>
            <a:r>
              <a:rPr sz="2400" spc="-20" dirty="0">
                <a:solidFill>
                  <a:srgbClr val="464646"/>
                </a:solidFill>
                <a:latin typeface="Arial"/>
                <a:cs typeface="Arial"/>
              </a:rPr>
              <a:t>server, 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and</a:t>
            </a:r>
            <a:r>
              <a:rPr sz="2400" spc="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applications).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5600" marR="5080">
              <a:spcBef>
                <a:spcPts val="580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Launch permissions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that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control which </a:t>
            </a:r>
            <a:r>
              <a:rPr sz="2400" spc="-30" dirty="0">
                <a:solidFill>
                  <a:srgbClr val="464646"/>
                </a:solidFill>
                <a:latin typeface="Arial"/>
                <a:cs typeface="Arial"/>
              </a:rPr>
              <a:t>AWS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accounts  can use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the AMI to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launch</a:t>
            </a:r>
            <a:r>
              <a:rPr sz="2400" spc="-1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instances.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5600" marR="93980">
              <a:spcBef>
                <a:spcPts val="580"/>
              </a:spcBef>
            </a:pP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block device mapping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that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specifies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volumes</a:t>
            </a:r>
            <a:r>
              <a:rPr sz="2400" spc="-6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to  attach to the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instance when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it's</a:t>
            </a:r>
            <a:r>
              <a:rPr sz="2400" spc="-1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launched.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0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52874" y="1656080"/>
            <a:ext cx="2204085" cy="3979333"/>
            <a:chOff x="5452871" y="1242060"/>
            <a:chExt cx="2204085" cy="2984500"/>
          </a:xfrm>
        </p:grpSpPr>
        <p:sp>
          <p:nvSpPr>
            <p:cNvPr id="3" name="object 3"/>
            <p:cNvSpPr/>
            <p:nvPr/>
          </p:nvSpPr>
          <p:spPr>
            <a:xfrm>
              <a:off x="6539483" y="3046476"/>
              <a:ext cx="1112520" cy="1179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586727" y="3073908"/>
              <a:ext cx="1018031" cy="10850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586727" y="3073908"/>
              <a:ext cx="1018540" cy="1085215"/>
            </a:xfrm>
            <a:custGeom>
              <a:avLst/>
              <a:gdLst/>
              <a:ahLst/>
              <a:cxnLst/>
              <a:rect l="l" t="t" r="r" b="b"/>
              <a:pathLst>
                <a:path w="1018540" h="1085214">
                  <a:moveTo>
                    <a:pt x="0" y="169672"/>
                  </a:moveTo>
                  <a:lnTo>
                    <a:pt x="6059" y="124559"/>
                  </a:lnTo>
                  <a:lnTo>
                    <a:pt x="23161" y="84026"/>
                  </a:lnTo>
                  <a:lnTo>
                    <a:pt x="49688" y="49688"/>
                  </a:lnTo>
                  <a:lnTo>
                    <a:pt x="84026" y="23161"/>
                  </a:lnTo>
                  <a:lnTo>
                    <a:pt x="124559" y="6059"/>
                  </a:lnTo>
                  <a:lnTo>
                    <a:pt x="169672" y="0"/>
                  </a:lnTo>
                  <a:lnTo>
                    <a:pt x="848360" y="0"/>
                  </a:lnTo>
                  <a:lnTo>
                    <a:pt x="893472" y="6059"/>
                  </a:lnTo>
                  <a:lnTo>
                    <a:pt x="934005" y="23161"/>
                  </a:lnTo>
                  <a:lnTo>
                    <a:pt x="968343" y="49688"/>
                  </a:lnTo>
                  <a:lnTo>
                    <a:pt x="994870" y="84026"/>
                  </a:lnTo>
                  <a:lnTo>
                    <a:pt x="1011972" y="124559"/>
                  </a:lnTo>
                  <a:lnTo>
                    <a:pt x="1018031" y="169672"/>
                  </a:lnTo>
                  <a:lnTo>
                    <a:pt x="1018031" y="915416"/>
                  </a:lnTo>
                  <a:lnTo>
                    <a:pt x="1011972" y="960519"/>
                  </a:lnTo>
                  <a:lnTo>
                    <a:pt x="994870" y="1001049"/>
                  </a:lnTo>
                  <a:lnTo>
                    <a:pt x="968343" y="1035389"/>
                  </a:lnTo>
                  <a:lnTo>
                    <a:pt x="934005" y="1061921"/>
                  </a:lnTo>
                  <a:lnTo>
                    <a:pt x="893472" y="1079026"/>
                  </a:lnTo>
                  <a:lnTo>
                    <a:pt x="848360" y="1085088"/>
                  </a:lnTo>
                  <a:lnTo>
                    <a:pt x="169672" y="1085088"/>
                  </a:lnTo>
                  <a:lnTo>
                    <a:pt x="124559" y="1079026"/>
                  </a:lnTo>
                  <a:lnTo>
                    <a:pt x="84026" y="1061921"/>
                  </a:lnTo>
                  <a:lnTo>
                    <a:pt x="49688" y="1035389"/>
                  </a:lnTo>
                  <a:lnTo>
                    <a:pt x="23161" y="1001049"/>
                  </a:lnTo>
                  <a:lnTo>
                    <a:pt x="6059" y="960519"/>
                  </a:lnTo>
                  <a:lnTo>
                    <a:pt x="0" y="915416"/>
                  </a:lnTo>
                  <a:lnTo>
                    <a:pt x="0" y="169672"/>
                  </a:lnTo>
                  <a:close/>
                </a:path>
              </a:pathLst>
            </a:custGeom>
            <a:ln w="9143">
              <a:solidFill>
                <a:srgbClr val="949593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883907" y="3195827"/>
              <a:ext cx="545592" cy="6065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544055" y="1242060"/>
              <a:ext cx="1112520" cy="1179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591299" y="1269492"/>
              <a:ext cx="1018031" cy="10850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591299" y="1269492"/>
              <a:ext cx="1018540" cy="1085215"/>
            </a:xfrm>
            <a:custGeom>
              <a:avLst/>
              <a:gdLst/>
              <a:ahLst/>
              <a:cxnLst/>
              <a:rect l="l" t="t" r="r" b="b"/>
              <a:pathLst>
                <a:path w="1018540" h="1085214">
                  <a:moveTo>
                    <a:pt x="0" y="169672"/>
                  </a:moveTo>
                  <a:lnTo>
                    <a:pt x="6059" y="124559"/>
                  </a:lnTo>
                  <a:lnTo>
                    <a:pt x="23161" y="84026"/>
                  </a:lnTo>
                  <a:lnTo>
                    <a:pt x="49688" y="49688"/>
                  </a:lnTo>
                  <a:lnTo>
                    <a:pt x="84026" y="23161"/>
                  </a:lnTo>
                  <a:lnTo>
                    <a:pt x="124559" y="6059"/>
                  </a:lnTo>
                  <a:lnTo>
                    <a:pt x="169672" y="0"/>
                  </a:lnTo>
                  <a:lnTo>
                    <a:pt x="848359" y="0"/>
                  </a:lnTo>
                  <a:lnTo>
                    <a:pt x="893472" y="6059"/>
                  </a:lnTo>
                  <a:lnTo>
                    <a:pt x="934005" y="23161"/>
                  </a:lnTo>
                  <a:lnTo>
                    <a:pt x="968343" y="49688"/>
                  </a:lnTo>
                  <a:lnTo>
                    <a:pt x="994870" y="84026"/>
                  </a:lnTo>
                  <a:lnTo>
                    <a:pt x="1011972" y="124559"/>
                  </a:lnTo>
                  <a:lnTo>
                    <a:pt x="1018031" y="169672"/>
                  </a:lnTo>
                  <a:lnTo>
                    <a:pt x="1018031" y="915416"/>
                  </a:lnTo>
                  <a:lnTo>
                    <a:pt x="1011972" y="960528"/>
                  </a:lnTo>
                  <a:lnTo>
                    <a:pt x="994870" y="1001061"/>
                  </a:lnTo>
                  <a:lnTo>
                    <a:pt x="968343" y="1035399"/>
                  </a:lnTo>
                  <a:lnTo>
                    <a:pt x="934005" y="1061926"/>
                  </a:lnTo>
                  <a:lnTo>
                    <a:pt x="893472" y="1079028"/>
                  </a:lnTo>
                  <a:lnTo>
                    <a:pt x="848359" y="1085088"/>
                  </a:lnTo>
                  <a:lnTo>
                    <a:pt x="169672" y="1085088"/>
                  </a:lnTo>
                  <a:lnTo>
                    <a:pt x="124559" y="1079028"/>
                  </a:lnTo>
                  <a:lnTo>
                    <a:pt x="84026" y="1061926"/>
                  </a:lnTo>
                  <a:lnTo>
                    <a:pt x="49688" y="1035399"/>
                  </a:lnTo>
                  <a:lnTo>
                    <a:pt x="23161" y="1001061"/>
                  </a:lnTo>
                  <a:lnTo>
                    <a:pt x="6059" y="960528"/>
                  </a:lnTo>
                  <a:lnTo>
                    <a:pt x="0" y="915416"/>
                  </a:lnTo>
                  <a:lnTo>
                    <a:pt x="0" y="169672"/>
                  </a:lnTo>
                  <a:close/>
                </a:path>
              </a:pathLst>
            </a:custGeom>
            <a:ln w="9144">
              <a:solidFill>
                <a:srgbClr val="949593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52871" y="2363724"/>
              <a:ext cx="544068" cy="5852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5544" y="187452"/>
            <a:ext cx="285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Instances </a:t>
            </a:r>
            <a:r>
              <a:rPr sz="2400" dirty="0"/>
              <a:t>and</a:t>
            </a:r>
            <a:r>
              <a:rPr sz="2400" spc="-135" dirty="0"/>
              <a:t> </a:t>
            </a:r>
            <a:r>
              <a:rPr sz="2400" spc="-5" dirty="0"/>
              <a:t>AMIs</a:t>
            </a:r>
            <a:endParaRPr sz="240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104</a:t>
            </a:fld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51332" y="1951522"/>
            <a:ext cx="173736" cy="245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1332" y="2536738"/>
            <a:ext cx="173736" cy="245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1332" y="3121954"/>
            <a:ext cx="173736" cy="245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1332" y="3707170"/>
            <a:ext cx="173736" cy="245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506" y="1101597"/>
            <a:ext cx="4248150" cy="2678682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spcBef>
                <a:spcPts val="680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Select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an AMI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based</a:t>
            </a:r>
            <a:r>
              <a:rPr sz="2400" spc="-14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on: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5600">
              <a:spcBef>
                <a:spcPts val="575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Region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5600" marR="5080">
              <a:lnSpc>
                <a:spcPct val="120000"/>
              </a:lnSpc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Operating system  Architecture (32-bit or 64-bit)  Launch</a:t>
            </a:r>
            <a:r>
              <a:rPr sz="2400" spc="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permissions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5600">
              <a:spcBef>
                <a:spcPts val="580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Storage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for the root</a:t>
            </a:r>
            <a:r>
              <a:rPr sz="2400" spc="-3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device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1332" y="4292386"/>
            <a:ext cx="173736" cy="245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27370" y="4037755"/>
            <a:ext cx="20955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b="1" spc="-45" dirty="0">
                <a:solidFill>
                  <a:srgbClr val="464646"/>
                </a:solidFill>
                <a:latin typeface="Arial"/>
                <a:cs typeface="Arial"/>
              </a:rPr>
              <a:t>A</a:t>
            </a:r>
            <a:r>
              <a:rPr sz="800" b="1" spc="10" dirty="0">
                <a:solidFill>
                  <a:srgbClr val="464646"/>
                </a:solidFill>
                <a:latin typeface="Arial"/>
                <a:cs typeface="Arial"/>
              </a:rPr>
              <a:t>M</a:t>
            </a:r>
            <a:r>
              <a:rPr sz="800" b="1" dirty="0">
                <a:solidFill>
                  <a:srgbClr val="464646"/>
                </a:solidFill>
                <a:latin typeface="Arial"/>
                <a:cs typeface="Arial"/>
              </a:rPr>
              <a:t>I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81621" y="2722543"/>
            <a:ext cx="4394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b="1" dirty="0">
                <a:solidFill>
                  <a:srgbClr val="464646"/>
                </a:solidFill>
                <a:latin typeface="Arial"/>
                <a:cs typeface="Arial"/>
              </a:rPr>
              <a:t>Ins</a:t>
            </a:r>
            <a:r>
              <a:rPr sz="800" b="1" spc="-10" dirty="0">
                <a:solidFill>
                  <a:srgbClr val="464646"/>
                </a:solidFill>
                <a:latin typeface="Arial"/>
                <a:cs typeface="Arial"/>
              </a:rPr>
              <a:t>t</a:t>
            </a:r>
            <a:r>
              <a:rPr sz="800" b="1" spc="-5" dirty="0">
                <a:solidFill>
                  <a:srgbClr val="464646"/>
                </a:solidFill>
                <a:latin typeface="Arial"/>
                <a:cs typeface="Arial"/>
              </a:rPr>
              <a:t>a</a:t>
            </a:r>
            <a:r>
              <a:rPr sz="800" b="1" dirty="0">
                <a:solidFill>
                  <a:srgbClr val="464646"/>
                </a:solidFill>
                <a:latin typeface="Arial"/>
                <a:cs typeface="Arial"/>
              </a:rPr>
              <a:t>nce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931411" y="1899921"/>
            <a:ext cx="1442085" cy="3174153"/>
            <a:chOff x="5931408" y="1424939"/>
            <a:chExt cx="1442085" cy="2380615"/>
          </a:xfrm>
        </p:grpSpPr>
        <p:sp>
          <p:nvSpPr>
            <p:cNvPr id="21" name="object 21"/>
            <p:cNvSpPr/>
            <p:nvPr/>
          </p:nvSpPr>
          <p:spPr>
            <a:xfrm>
              <a:off x="6827520" y="1424939"/>
              <a:ext cx="545592" cy="5852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945124" y="1616963"/>
              <a:ext cx="1004316" cy="111099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988050" y="1718309"/>
              <a:ext cx="840105" cy="947419"/>
            </a:xfrm>
            <a:custGeom>
              <a:avLst/>
              <a:gdLst/>
              <a:ahLst/>
              <a:cxnLst/>
              <a:rect l="l" t="t" r="r" b="b"/>
              <a:pathLst>
                <a:path w="840104" h="947419">
                  <a:moveTo>
                    <a:pt x="778960" y="49558"/>
                  </a:moveTo>
                  <a:lnTo>
                    <a:pt x="0" y="929766"/>
                  </a:lnTo>
                  <a:lnTo>
                    <a:pt x="19303" y="946912"/>
                  </a:lnTo>
                  <a:lnTo>
                    <a:pt x="798350" y="66747"/>
                  </a:lnTo>
                  <a:lnTo>
                    <a:pt x="778960" y="49558"/>
                  </a:lnTo>
                  <a:close/>
                </a:path>
                <a:path w="840104" h="947419">
                  <a:moveTo>
                    <a:pt x="829486" y="39877"/>
                  </a:moveTo>
                  <a:lnTo>
                    <a:pt x="787526" y="39877"/>
                  </a:lnTo>
                  <a:lnTo>
                    <a:pt x="806957" y="57023"/>
                  </a:lnTo>
                  <a:lnTo>
                    <a:pt x="798350" y="66747"/>
                  </a:lnTo>
                  <a:lnTo>
                    <a:pt x="817752" y="83947"/>
                  </a:lnTo>
                  <a:lnTo>
                    <a:pt x="829486" y="39877"/>
                  </a:lnTo>
                  <a:close/>
                </a:path>
                <a:path w="840104" h="947419">
                  <a:moveTo>
                    <a:pt x="787526" y="39877"/>
                  </a:moveTo>
                  <a:lnTo>
                    <a:pt x="778960" y="49558"/>
                  </a:lnTo>
                  <a:lnTo>
                    <a:pt x="798350" y="66747"/>
                  </a:lnTo>
                  <a:lnTo>
                    <a:pt x="806957" y="57023"/>
                  </a:lnTo>
                  <a:lnTo>
                    <a:pt x="787526" y="39877"/>
                  </a:lnTo>
                  <a:close/>
                </a:path>
                <a:path w="840104" h="947419">
                  <a:moveTo>
                    <a:pt x="840104" y="0"/>
                  </a:moveTo>
                  <a:lnTo>
                    <a:pt x="759586" y="32385"/>
                  </a:lnTo>
                  <a:lnTo>
                    <a:pt x="778960" y="49558"/>
                  </a:lnTo>
                  <a:lnTo>
                    <a:pt x="787526" y="39877"/>
                  </a:lnTo>
                  <a:lnTo>
                    <a:pt x="829486" y="39877"/>
                  </a:lnTo>
                  <a:lnTo>
                    <a:pt x="840104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948172" y="2624327"/>
              <a:ext cx="1057655" cy="783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990336" y="2646425"/>
              <a:ext cx="894715" cy="620395"/>
            </a:xfrm>
            <a:custGeom>
              <a:avLst/>
              <a:gdLst/>
              <a:ahLst/>
              <a:cxnLst/>
              <a:rect l="l" t="t" r="r" b="b"/>
              <a:pathLst>
                <a:path w="894715" h="620395">
                  <a:moveTo>
                    <a:pt x="822789" y="586995"/>
                  </a:moveTo>
                  <a:lnTo>
                    <a:pt x="808100" y="608330"/>
                  </a:lnTo>
                  <a:lnTo>
                    <a:pt x="894207" y="620394"/>
                  </a:lnTo>
                  <a:lnTo>
                    <a:pt x="879820" y="594360"/>
                  </a:lnTo>
                  <a:lnTo>
                    <a:pt x="833500" y="594360"/>
                  </a:lnTo>
                  <a:lnTo>
                    <a:pt x="822789" y="586995"/>
                  </a:lnTo>
                  <a:close/>
                </a:path>
                <a:path w="894715" h="620395">
                  <a:moveTo>
                    <a:pt x="837492" y="565640"/>
                  </a:moveTo>
                  <a:lnTo>
                    <a:pt x="822789" y="586995"/>
                  </a:lnTo>
                  <a:lnTo>
                    <a:pt x="833500" y="594360"/>
                  </a:lnTo>
                  <a:lnTo>
                    <a:pt x="848233" y="573024"/>
                  </a:lnTo>
                  <a:lnTo>
                    <a:pt x="837492" y="565640"/>
                  </a:lnTo>
                  <a:close/>
                </a:path>
                <a:path w="894715" h="620395">
                  <a:moveTo>
                    <a:pt x="852169" y="544322"/>
                  </a:moveTo>
                  <a:lnTo>
                    <a:pt x="837492" y="565640"/>
                  </a:lnTo>
                  <a:lnTo>
                    <a:pt x="848233" y="573024"/>
                  </a:lnTo>
                  <a:lnTo>
                    <a:pt x="833500" y="594360"/>
                  </a:lnTo>
                  <a:lnTo>
                    <a:pt x="879820" y="594360"/>
                  </a:lnTo>
                  <a:lnTo>
                    <a:pt x="852169" y="544322"/>
                  </a:lnTo>
                  <a:close/>
                </a:path>
                <a:path w="894715" h="620395">
                  <a:moveTo>
                    <a:pt x="14731" y="0"/>
                  </a:moveTo>
                  <a:lnTo>
                    <a:pt x="0" y="21336"/>
                  </a:lnTo>
                  <a:lnTo>
                    <a:pt x="822789" y="586995"/>
                  </a:lnTo>
                  <a:lnTo>
                    <a:pt x="837492" y="565640"/>
                  </a:lnTo>
                  <a:lnTo>
                    <a:pt x="14731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931408" y="2624327"/>
              <a:ext cx="1175004" cy="9540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974461" y="2646806"/>
              <a:ext cx="1012190" cy="791845"/>
            </a:xfrm>
            <a:custGeom>
              <a:avLst/>
              <a:gdLst/>
              <a:ahLst/>
              <a:cxnLst/>
              <a:rect l="l" t="t" r="r" b="b"/>
              <a:pathLst>
                <a:path w="1012190" h="791845">
                  <a:moveTo>
                    <a:pt x="942495" y="753889"/>
                  </a:moveTo>
                  <a:lnTo>
                    <a:pt x="926591" y="774319"/>
                  </a:lnTo>
                  <a:lnTo>
                    <a:pt x="1011809" y="791337"/>
                  </a:lnTo>
                  <a:lnTo>
                    <a:pt x="997721" y="761873"/>
                  </a:lnTo>
                  <a:lnTo>
                    <a:pt x="952754" y="761873"/>
                  </a:lnTo>
                  <a:lnTo>
                    <a:pt x="942495" y="753889"/>
                  </a:lnTo>
                  <a:close/>
                </a:path>
                <a:path w="1012190" h="791845">
                  <a:moveTo>
                    <a:pt x="958397" y="733462"/>
                  </a:moveTo>
                  <a:lnTo>
                    <a:pt x="942495" y="753889"/>
                  </a:lnTo>
                  <a:lnTo>
                    <a:pt x="952754" y="761873"/>
                  </a:lnTo>
                  <a:lnTo>
                    <a:pt x="968629" y="741426"/>
                  </a:lnTo>
                  <a:lnTo>
                    <a:pt x="958397" y="733462"/>
                  </a:lnTo>
                  <a:close/>
                </a:path>
                <a:path w="1012190" h="791845">
                  <a:moveTo>
                    <a:pt x="974343" y="712978"/>
                  </a:moveTo>
                  <a:lnTo>
                    <a:pt x="958397" y="733462"/>
                  </a:lnTo>
                  <a:lnTo>
                    <a:pt x="968629" y="741426"/>
                  </a:lnTo>
                  <a:lnTo>
                    <a:pt x="952754" y="761873"/>
                  </a:lnTo>
                  <a:lnTo>
                    <a:pt x="997721" y="761873"/>
                  </a:lnTo>
                  <a:lnTo>
                    <a:pt x="974343" y="712978"/>
                  </a:lnTo>
                  <a:close/>
                </a:path>
                <a:path w="1012190" h="791845">
                  <a:moveTo>
                    <a:pt x="16001" y="0"/>
                  </a:moveTo>
                  <a:lnTo>
                    <a:pt x="0" y="20447"/>
                  </a:lnTo>
                  <a:lnTo>
                    <a:pt x="942495" y="753889"/>
                  </a:lnTo>
                  <a:lnTo>
                    <a:pt x="958397" y="733462"/>
                  </a:lnTo>
                  <a:lnTo>
                    <a:pt x="16001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951220" y="2624327"/>
              <a:ext cx="1271016" cy="11811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993511" y="2647568"/>
              <a:ext cx="1107440" cy="1016635"/>
            </a:xfrm>
            <a:custGeom>
              <a:avLst/>
              <a:gdLst/>
              <a:ahLst/>
              <a:cxnLst/>
              <a:rect l="l" t="t" r="r" b="b"/>
              <a:pathLst>
                <a:path w="1107440" h="1016635">
                  <a:moveTo>
                    <a:pt x="1041235" y="973326"/>
                  </a:moveTo>
                  <a:lnTo>
                    <a:pt x="1023746" y="992378"/>
                  </a:lnTo>
                  <a:lnTo>
                    <a:pt x="1107313" y="1016254"/>
                  </a:lnTo>
                  <a:lnTo>
                    <a:pt x="1094267" y="982091"/>
                  </a:lnTo>
                  <a:lnTo>
                    <a:pt x="1050797" y="982091"/>
                  </a:lnTo>
                  <a:lnTo>
                    <a:pt x="1041235" y="973326"/>
                  </a:lnTo>
                  <a:close/>
                </a:path>
                <a:path w="1107440" h="1016635">
                  <a:moveTo>
                    <a:pt x="1058740" y="954257"/>
                  </a:moveTo>
                  <a:lnTo>
                    <a:pt x="1041235" y="973326"/>
                  </a:lnTo>
                  <a:lnTo>
                    <a:pt x="1050797" y="982091"/>
                  </a:lnTo>
                  <a:lnTo>
                    <a:pt x="1068323" y="963041"/>
                  </a:lnTo>
                  <a:lnTo>
                    <a:pt x="1058740" y="954257"/>
                  </a:lnTo>
                  <a:close/>
                </a:path>
                <a:path w="1107440" h="1016635">
                  <a:moveTo>
                    <a:pt x="1076324" y="935101"/>
                  </a:moveTo>
                  <a:lnTo>
                    <a:pt x="1058740" y="954257"/>
                  </a:lnTo>
                  <a:lnTo>
                    <a:pt x="1068323" y="963041"/>
                  </a:lnTo>
                  <a:lnTo>
                    <a:pt x="1050797" y="982091"/>
                  </a:lnTo>
                  <a:lnTo>
                    <a:pt x="1094267" y="982091"/>
                  </a:lnTo>
                  <a:lnTo>
                    <a:pt x="1076324" y="935101"/>
                  </a:lnTo>
                  <a:close/>
                </a:path>
                <a:path w="1107440" h="1016635">
                  <a:moveTo>
                    <a:pt x="17525" y="0"/>
                  </a:moveTo>
                  <a:lnTo>
                    <a:pt x="0" y="19050"/>
                  </a:lnTo>
                  <a:lnTo>
                    <a:pt x="1041235" y="973326"/>
                  </a:lnTo>
                  <a:lnTo>
                    <a:pt x="1058740" y="954257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74999" y="2377103"/>
            <a:ext cx="1118235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5080" algn="ctr">
              <a:spcBef>
                <a:spcPts val="105"/>
              </a:spcBef>
            </a:pPr>
            <a:r>
              <a:rPr sz="1100" b="1" spc="-5" dirty="0">
                <a:solidFill>
                  <a:srgbClr val="464646"/>
                </a:solidFill>
                <a:latin typeface="Arial"/>
                <a:cs typeface="Arial"/>
              </a:rPr>
              <a:t>Launch  </a:t>
            </a: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instances of</a:t>
            </a:r>
            <a:r>
              <a:rPr sz="1100" b="1" spc="-1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any  </a:t>
            </a:r>
            <a:r>
              <a:rPr sz="1100" b="1" spc="-10" dirty="0">
                <a:solidFill>
                  <a:srgbClr val="464646"/>
                </a:solidFill>
                <a:latin typeface="Arial"/>
                <a:cs typeface="Arial"/>
              </a:rPr>
              <a:t>type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28209" y="3205822"/>
            <a:ext cx="7448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b="1" dirty="0">
                <a:solidFill>
                  <a:srgbClr val="464646"/>
                </a:solidFill>
                <a:latin typeface="Arial"/>
                <a:cs typeface="Arial"/>
              </a:rPr>
              <a:t>Host</a:t>
            </a:r>
            <a:r>
              <a:rPr sz="800" b="1" spc="-7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464646"/>
                </a:solidFill>
                <a:latin typeface="Arial"/>
                <a:cs typeface="Arial"/>
              </a:rPr>
              <a:t>computer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35574" y="5206119"/>
            <a:ext cx="744855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>
              <a:spcBef>
                <a:spcPts val="100"/>
              </a:spcBef>
            </a:pPr>
            <a:r>
              <a:rPr sz="800" b="1" spc="-5" dirty="0">
                <a:solidFill>
                  <a:srgbClr val="464646"/>
                </a:solidFill>
                <a:latin typeface="Arial"/>
                <a:cs typeface="Arial"/>
              </a:rPr>
              <a:t>Instances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300"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z="800" b="1" dirty="0">
                <a:solidFill>
                  <a:srgbClr val="464646"/>
                </a:solidFill>
                <a:latin typeface="Arial"/>
                <a:cs typeface="Arial"/>
              </a:rPr>
              <a:t>Host</a:t>
            </a:r>
            <a:r>
              <a:rPr sz="800" b="1" spc="-7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464646"/>
                </a:solidFill>
                <a:latin typeface="Arial"/>
                <a:cs typeface="Arial"/>
              </a:rPr>
              <a:t>computer</a:t>
            </a:r>
            <a:endParaRPr sz="8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021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87452"/>
            <a:ext cx="33794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</a:rPr>
              <a:t>Amazon EC2</a:t>
            </a:r>
            <a:r>
              <a:rPr sz="2400" spc="-15" dirty="0">
                <a:solidFill>
                  <a:srgbClr val="404040"/>
                </a:solidFill>
              </a:rPr>
              <a:t> </a:t>
            </a:r>
            <a:r>
              <a:rPr sz="2400" spc="-5" dirty="0">
                <a:solidFill>
                  <a:srgbClr val="404040"/>
                </a:solidFill>
              </a:rPr>
              <a:t>Instances</a:t>
            </a:r>
            <a:endParaRPr sz="2400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105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82651" y="3295227"/>
            <a:ext cx="11874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5080" indent="-56515"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OS,</a:t>
            </a:r>
            <a:r>
              <a:rPr sz="1200" spc="-11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64646"/>
                </a:solidFill>
                <a:latin typeface="Arial"/>
                <a:cs typeface="Arial"/>
              </a:rPr>
              <a:t>Applications,  </a:t>
            </a: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&amp;</a:t>
            </a:r>
            <a:r>
              <a:rPr sz="1200" spc="-2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64646"/>
                </a:solidFill>
                <a:latin typeface="Arial"/>
                <a:cs typeface="Arial"/>
              </a:rPr>
              <a:t>Configuration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5071" y="3226817"/>
            <a:ext cx="1362710" cy="648545"/>
          </a:xfrm>
          <a:custGeom>
            <a:avLst/>
            <a:gdLst/>
            <a:ahLst/>
            <a:cxnLst/>
            <a:rect l="l" t="t" r="r" b="b"/>
            <a:pathLst>
              <a:path w="1362710" h="486410">
                <a:moveTo>
                  <a:pt x="0" y="81025"/>
                </a:moveTo>
                <a:lnTo>
                  <a:pt x="6366" y="49506"/>
                </a:lnTo>
                <a:lnTo>
                  <a:pt x="23729" y="23749"/>
                </a:lnTo>
                <a:lnTo>
                  <a:pt x="49484" y="6373"/>
                </a:lnTo>
                <a:lnTo>
                  <a:pt x="81025" y="0"/>
                </a:lnTo>
                <a:lnTo>
                  <a:pt x="1281430" y="0"/>
                </a:lnTo>
                <a:lnTo>
                  <a:pt x="1312949" y="6373"/>
                </a:lnTo>
                <a:lnTo>
                  <a:pt x="1338707" y="23748"/>
                </a:lnTo>
                <a:lnTo>
                  <a:pt x="1356082" y="49506"/>
                </a:lnTo>
                <a:lnTo>
                  <a:pt x="1362456" y="81025"/>
                </a:lnTo>
                <a:lnTo>
                  <a:pt x="1362456" y="405130"/>
                </a:lnTo>
                <a:lnTo>
                  <a:pt x="1356082" y="436649"/>
                </a:lnTo>
                <a:lnTo>
                  <a:pt x="1338707" y="462406"/>
                </a:lnTo>
                <a:lnTo>
                  <a:pt x="1312949" y="479782"/>
                </a:lnTo>
                <a:lnTo>
                  <a:pt x="1281430" y="486156"/>
                </a:lnTo>
                <a:lnTo>
                  <a:pt x="81025" y="486156"/>
                </a:lnTo>
                <a:lnTo>
                  <a:pt x="49484" y="479782"/>
                </a:lnTo>
                <a:lnTo>
                  <a:pt x="23729" y="462406"/>
                </a:lnTo>
                <a:lnTo>
                  <a:pt x="6366" y="436649"/>
                </a:lnTo>
                <a:lnTo>
                  <a:pt x="0" y="405130"/>
                </a:lnTo>
                <a:lnTo>
                  <a:pt x="0" y="81025"/>
                </a:lnTo>
                <a:close/>
              </a:path>
            </a:pathLst>
          </a:custGeom>
          <a:ln w="9143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7464" y="1860992"/>
            <a:ext cx="529389" cy="75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008" y="2709265"/>
            <a:ext cx="2971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AMI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2301" y="3275244"/>
            <a:ext cx="86169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990"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Running </a:t>
            </a:r>
            <a:r>
              <a:rPr sz="1200" spc="-5" dirty="0">
                <a:solidFill>
                  <a:srgbClr val="464646"/>
                </a:solidFill>
                <a:latin typeface="Arial"/>
                <a:cs typeface="Arial"/>
              </a:rPr>
              <a:t>or  </a:t>
            </a: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Stopped</a:t>
            </a:r>
            <a:r>
              <a:rPr sz="1200" spc="-13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VM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11095" y="3226817"/>
            <a:ext cx="1362710" cy="648545"/>
          </a:xfrm>
          <a:custGeom>
            <a:avLst/>
            <a:gdLst/>
            <a:ahLst/>
            <a:cxnLst/>
            <a:rect l="l" t="t" r="r" b="b"/>
            <a:pathLst>
              <a:path w="1362710" h="486410">
                <a:moveTo>
                  <a:pt x="0" y="81025"/>
                </a:moveTo>
                <a:lnTo>
                  <a:pt x="6373" y="49506"/>
                </a:lnTo>
                <a:lnTo>
                  <a:pt x="23749" y="23749"/>
                </a:lnTo>
                <a:lnTo>
                  <a:pt x="49506" y="6373"/>
                </a:lnTo>
                <a:lnTo>
                  <a:pt x="81026" y="0"/>
                </a:lnTo>
                <a:lnTo>
                  <a:pt x="1281430" y="0"/>
                </a:lnTo>
                <a:lnTo>
                  <a:pt x="1312949" y="6373"/>
                </a:lnTo>
                <a:lnTo>
                  <a:pt x="1338707" y="23748"/>
                </a:lnTo>
                <a:lnTo>
                  <a:pt x="1356082" y="49506"/>
                </a:lnTo>
                <a:lnTo>
                  <a:pt x="1362456" y="81025"/>
                </a:lnTo>
                <a:lnTo>
                  <a:pt x="1362456" y="405130"/>
                </a:lnTo>
                <a:lnTo>
                  <a:pt x="1356082" y="436649"/>
                </a:lnTo>
                <a:lnTo>
                  <a:pt x="1338707" y="462406"/>
                </a:lnTo>
                <a:lnTo>
                  <a:pt x="1312949" y="479782"/>
                </a:lnTo>
                <a:lnTo>
                  <a:pt x="1281430" y="486156"/>
                </a:lnTo>
                <a:lnTo>
                  <a:pt x="81026" y="486156"/>
                </a:lnTo>
                <a:lnTo>
                  <a:pt x="49506" y="479782"/>
                </a:lnTo>
                <a:lnTo>
                  <a:pt x="23749" y="462406"/>
                </a:lnTo>
                <a:lnTo>
                  <a:pt x="6373" y="436649"/>
                </a:lnTo>
                <a:lnTo>
                  <a:pt x="0" y="405130"/>
                </a:lnTo>
                <a:lnTo>
                  <a:pt x="0" y="81025"/>
                </a:lnTo>
                <a:close/>
              </a:path>
            </a:pathLst>
          </a:custGeom>
          <a:ln w="9143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58250" y="1865056"/>
            <a:ext cx="500513" cy="757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0882" y="2721357"/>
            <a:ext cx="6807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464646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st</a:t>
            </a:r>
            <a:r>
              <a:rPr sz="1200" spc="5" dirty="0">
                <a:solidFill>
                  <a:srgbClr val="464646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464646"/>
                </a:solidFill>
                <a:latin typeface="Arial"/>
                <a:cs typeface="Arial"/>
              </a:rPr>
              <a:t>nce</a:t>
            </a: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78636" y="2015746"/>
            <a:ext cx="914400" cy="648545"/>
          </a:xfrm>
          <a:custGeom>
            <a:avLst/>
            <a:gdLst/>
            <a:ahLst/>
            <a:cxnLst/>
            <a:rect l="l" t="t" r="r" b="b"/>
            <a:pathLst>
              <a:path w="914400" h="486410">
                <a:moveTo>
                  <a:pt x="671321" y="0"/>
                </a:moveTo>
                <a:lnTo>
                  <a:pt x="671321" y="121538"/>
                </a:lnTo>
                <a:lnTo>
                  <a:pt x="0" y="121538"/>
                </a:lnTo>
                <a:lnTo>
                  <a:pt x="0" y="364616"/>
                </a:lnTo>
                <a:lnTo>
                  <a:pt x="671321" y="364616"/>
                </a:lnTo>
                <a:lnTo>
                  <a:pt x="671321" y="486155"/>
                </a:lnTo>
                <a:lnTo>
                  <a:pt x="914400" y="243077"/>
                </a:lnTo>
                <a:lnTo>
                  <a:pt x="671321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88765" y="903903"/>
            <a:ext cx="3982720" cy="5208693"/>
            <a:chOff x="3588765" y="677926"/>
            <a:chExt cx="3982720" cy="3906520"/>
          </a:xfrm>
        </p:grpSpPr>
        <p:sp>
          <p:nvSpPr>
            <p:cNvPr id="17" name="object 17"/>
            <p:cNvSpPr/>
            <p:nvPr/>
          </p:nvSpPr>
          <p:spPr>
            <a:xfrm>
              <a:off x="3598925" y="688086"/>
              <a:ext cx="3962400" cy="3886200"/>
            </a:xfrm>
            <a:custGeom>
              <a:avLst/>
              <a:gdLst/>
              <a:ahLst/>
              <a:cxnLst/>
              <a:rect l="l" t="t" r="r" b="b"/>
              <a:pathLst>
                <a:path w="3962400" h="3886200">
                  <a:moveTo>
                    <a:pt x="0" y="381508"/>
                  </a:moveTo>
                  <a:lnTo>
                    <a:pt x="2972" y="333654"/>
                  </a:lnTo>
                  <a:lnTo>
                    <a:pt x="11652" y="287573"/>
                  </a:lnTo>
                  <a:lnTo>
                    <a:pt x="25680" y="243623"/>
                  </a:lnTo>
                  <a:lnTo>
                    <a:pt x="44701" y="202162"/>
                  </a:lnTo>
                  <a:lnTo>
                    <a:pt x="68355" y="163547"/>
                  </a:lnTo>
                  <a:lnTo>
                    <a:pt x="96286" y="128136"/>
                  </a:lnTo>
                  <a:lnTo>
                    <a:pt x="128136" y="96286"/>
                  </a:lnTo>
                  <a:lnTo>
                    <a:pt x="163547" y="68355"/>
                  </a:lnTo>
                  <a:lnTo>
                    <a:pt x="202162" y="44701"/>
                  </a:lnTo>
                  <a:lnTo>
                    <a:pt x="243623" y="25680"/>
                  </a:lnTo>
                  <a:lnTo>
                    <a:pt x="287573" y="11652"/>
                  </a:lnTo>
                  <a:lnTo>
                    <a:pt x="333654" y="2972"/>
                  </a:lnTo>
                  <a:lnTo>
                    <a:pt x="381508" y="0"/>
                  </a:lnTo>
                  <a:lnTo>
                    <a:pt x="3580892" y="0"/>
                  </a:lnTo>
                  <a:lnTo>
                    <a:pt x="3628745" y="2972"/>
                  </a:lnTo>
                  <a:lnTo>
                    <a:pt x="3674826" y="11652"/>
                  </a:lnTo>
                  <a:lnTo>
                    <a:pt x="3718776" y="25680"/>
                  </a:lnTo>
                  <a:lnTo>
                    <a:pt x="3760237" y="44701"/>
                  </a:lnTo>
                  <a:lnTo>
                    <a:pt x="3798852" y="68355"/>
                  </a:lnTo>
                  <a:lnTo>
                    <a:pt x="3834263" y="96286"/>
                  </a:lnTo>
                  <a:lnTo>
                    <a:pt x="3866113" y="128136"/>
                  </a:lnTo>
                  <a:lnTo>
                    <a:pt x="3894044" y="163547"/>
                  </a:lnTo>
                  <a:lnTo>
                    <a:pt x="3917698" y="202162"/>
                  </a:lnTo>
                  <a:lnTo>
                    <a:pt x="3936719" y="243623"/>
                  </a:lnTo>
                  <a:lnTo>
                    <a:pt x="3950747" y="287573"/>
                  </a:lnTo>
                  <a:lnTo>
                    <a:pt x="3959427" y="333654"/>
                  </a:lnTo>
                  <a:lnTo>
                    <a:pt x="3962400" y="381508"/>
                  </a:lnTo>
                  <a:lnTo>
                    <a:pt x="3962400" y="3504653"/>
                  </a:lnTo>
                  <a:lnTo>
                    <a:pt x="3959427" y="3552513"/>
                  </a:lnTo>
                  <a:lnTo>
                    <a:pt x="3950747" y="3598599"/>
                  </a:lnTo>
                  <a:lnTo>
                    <a:pt x="3936719" y="3642553"/>
                  </a:lnTo>
                  <a:lnTo>
                    <a:pt x="3917698" y="3684019"/>
                  </a:lnTo>
                  <a:lnTo>
                    <a:pt x="3894044" y="3722637"/>
                  </a:lnTo>
                  <a:lnTo>
                    <a:pt x="3866113" y="3758052"/>
                  </a:lnTo>
                  <a:lnTo>
                    <a:pt x="3834263" y="3789905"/>
                  </a:lnTo>
                  <a:lnTo>
                    <a:pt x="3798852" y="3817838"/>
                  </a:lnTo>
                  <a:lnTo>
                    <a:pt x="3760237" y="3841495"/>
                  </a:lnTo>
                  <a:lnTo>
                    <a:pt x="3718776" y="3860517"/>
                  </a:lnTo>
                  <a:lnTo>
                    <a:pt x="3674826" y="3874547"/>
                  </a:lnTo>
                  <a:lnTo>
                    <a:pt x="3628745" y="3883227"/>
                  </a:lnTo>
                  <a:lnTo>
                    <a:pt x="3580892" y="3886200"/>
                  </a:lnTo>
                  <a:lnTo>
                    <a:pt x="381508" y="3886200"/>
                  </a:lnTo>
                  <a:lnTo>
                    <a:pt x="333654" y="3883227"/>
                  </a:lnTo>
                  <a:lnTo>
                    <a:pt x="287573" y="3874547"/>
                  </a:lnTo>
                  <a:lnTo>
                    <a:pt x="243623" y="3860517"/>
                  </a:lnTo>
                  <a:lnTo>
                    <a:pt x="202162" y="3841495"/>
                  </a:lnTo>
                  <a:lnTo>
                    <a:pt x="163547" y="3817838"/>
                  </a:lnTo>
                  <a:lnTo>
                    <a:pt x="128136" y="3789905"/>
                  </a:lnTo>
                  <a:lnTo>
                    <a:pt x="96286" y="3758052"/>
                  </a:lnTo>
                  <a:lnTo>
                    <a:pt x="68355" y="3722637"/>
                  </a:lnTo>
                  <a:lnTo>
                    <a:pt x="44701" y="3684019"/>
                  </a:lnTo>
                  <a:lnTo>
                    <a:pt x="25680" y="3642553"/>
                  </a:lnTo>
                  <a:lnTo>
                    <a:pt x="11652" y="3598599"/>
                  </a:lnTo>
                  <a:lnTo>
                    <a:pt x="2972" y="3552513"/>
                  </a:lnTo>
                  <a:lnTo>
                    <a:pt x="0" y="3504653"/>
                  </a:lnTo>
                  <a:lnTo>
                    <a:pt x="0" y="381508"/>
                  </a:lnTo>
                  <a:close/>
                </a:path>
              </a:pathLst>
            </a:custGeom>
            <a:ln w="19812">
              <a:solidFill>
                <a:srgbClr val="4646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008881" y="1267206"/>
              <a:ext cx="1477010" cy="1973580"/>
            </a:xfrm>
            <a:custGeom>
              <a:avLst/>
              <a:gdLst/>
              <a:ahLst/>
              <a:cxnLst/>
              <a:rect l="l" t="t" r="r" b="b"/>
              <a:pathLst>
                <a:path w="1477010" h="1973580">
                  <a:moveTo>
                    <a:pt x="0" y="145034"/>
                  </a:moveTo>
                  <a:lnTo>
                    <a:pt x="7390" y="99177"/>
                  </a:lnTo>
                  <a:lnTo>
                    <a:pt x="27972" y="59362"/>
                  </a:lnTo>
                  <a:lnTo>
                    <a:pt x="59362" y="27972"/>
                  </a:lnTo>
                  <a:lnTo>
                    <a:pt x="99177" y="7390"/>
                  </a:lnTo>
                  <a:lnTo>
                    <a:pt x="145033" y="0"/>
                  </a:lnTo>
                  <a:lnTo>
                    <a:pt x="1331721" y="0"/>
                  </a:lnTo>
                  <a:lnTo>
                    <a:pt x="1377578" y="7390"/>
                  </a:lnTo>
                  <a:lnTo>
                    <a:pt x="1417393" y="27972"/>
                  </a:lnTo>
                  <a:lnTo>
                    <a:pt x="1448783" y="59362"/>
                  </a:lnTo>
                  <a:lnTo>
                    <a:pt x="1469365" y="99177"/>
                  </a:lnTo>
                  <a:lnTo>
                    <a:pt x="1476755" y="145034"/>
                  </a:lnTo>
                  <a:lnTo>
                    <a:pt x="1476755" y="1828546"/>
                  </a:lnTo>
                  <a:lnTo>
                    <a:pt x="1469365" y="1874402"/>
                  </a:lnTo>
                  <a:lnTo>
                    <a:pt x="1448783" y="1914217"/>
                  </a:lnTo>
                  <a:lnTo>
                    <a:pt x="1417393" y="1945607"/>
                  </a:lnTo>
                  <a:lnTo>
                    <a:pt x="1377578" y="1966189"/>
                  </a:lnTo>
                  <a:lnTo>
                    <a:pt x="1331721" y="1973580"/>
                  </a:lnTo>
                  <a:lnTo>
                    <a:pt x="145033" y="1973580"/>
                  </a:lnTo>
                  <a:lnTo>
                    <a:pt x="99177" y="1966189"/>
                  </a:lnTo>
                  <a:lnTo>
                    <a:pt x="59362" y="1945607"/>
                  </a:lnTo>
                  <a:lnTo>
                    <a:pt x="27972" y="1914217"/>
                  </a:lnTo>
                  <a:lnTo>
                    <a:pt x="7390" y="1874402"/>
                  </a:lnTo>
                  <a:lnTo>
                    <a:pt x="0" y="1828546"/>
                  </a:lnTo>
                  <a:lnTo>
                    <a:pt x="0" y="145034"/>
                  </a:lnTo>
                  <a:close/>
                </a:path>
              </a:pathLst>
            </a:custGeom>
            <a:ln w="19811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946903" y="2488692"/>
              <a:ext cx="297179" cy="419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621532" y="2490213"/>
              <a:ext cx="287020" cy="37465"/>
            </a:xfrm>
            <a:custGeom>
              <a:avLst/>
              <a:gdLst/>
              <a:ahLst/>
              <a:cxnLst/>
              <a:rect l="l" t="t" r="r" b="b"/>
              <a:pathLst>
                <a:path w="287020" h="37464">
                  <a:moveTo>
                    <a:pt x="249253" y="0"/>
                  </a:moveTo>
                  <a:lnTo>
                    <a:pt x="39792" y="0"/>
                  </a:lnTo>
                  <a:lnTo>
                    <a:pt x="0" y="37316"/>
                  </a:lnTo>
                  <a:lnTo>
                    <a:pt x="286421" y="37316"/>
                  </a:lnTo>
                  <a:lnTo>
                    <a:pt x="249253" y="0"/>
                  </a:lnTo>
                  <a:close/>
                </a:path>
              </a:pathLst>
            </a:custGeom>
            <a:solidFill>
              <a:srgbClr val="E0524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617707" y="2527541"/>
              <a:ext cx="297180" cy="380365"/>
            </a:xfrm>
            <a:custGeom>
              <a:avLst/>
              <a:gdLst/>
              <a:ahLst/>
              <a:cxnLst/>
              <a:rect l="l" t="t" r="r" b="b"/>
              <a:pathLst>
                <a:path w="297179" h="380364">
                  <a:moveTo>
                    <a:pt x="290245" y="0"/>
                  </a:moveTo>
                  <a:lnTo>
                    <a:pt x="3822" y="0"/>
                  </a:lnTo>
                  <a:lnTo>
                    <a:pt x="3822" y="15773"/>
                  </a:lnTo>
                  <a:lnTo>
                    <a:pt x="290245" y="15773"/>
                  </a:lnTo>
                  <a:lnTo>
                    <a:pt x="290245" y="0"/>
                  </a:lnTo>
                  <a:close/>
                </a:path>
                <a:path w="297179" h="380364">
                  <a:moveTo>
                    <a:pt x="296913" y="364070"/>
                  </a:moveTo>
                  <a:lnTo>
                    <a:pt x="0" y="364070"/>
                  </a:lnTo>
                  <a:lnTo>
                    <a:pt x="12" y="380326"/>
                  </a:lnTo>
                  <a:lnTo>
                    <a:pt x="296913" y="380326"/>
                  </a:lnTo>
                  <a:lnTo>
                    <a:pt x="296913" y="364070"/>
                  </a:lnTo>
                  <a:close/>
                </a:path>
              </a:pathLst>
            </a:custGeom>
            <a:solidFill>
              <a:srgbClr val="8B332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293891" y="2490213"/>
              <a:ext cx="288290" cy="37465"/>
            </a:xfrm>
            <a:custGeom>
              <a:avLst/>
              <a:gdLst/>
              <a:ahLst/>
              <a:cxnLst/>
              <a:rect l="l" t="t" r="r" b="b"/>
              <a:pathLst>
                <a:path w="288289" h="37464">
                  <a:moveTo>
                    <a:pt x="250534" y="0"/>
                  </a:moveTo>
                  <a:lnTo>
                    <a:pt x="39996" y="0"/>
                  </a:lnTo>
                  <a:lnTo>
                    <a:pt x="0" y="37316"/>
                  </a:lnTo>
                  <a:lnTo>
                    <a:pt x="287893" y="37316"/>
                  </a:lnTo>
                  <a:lnTo>
                    <a:pt x="250534" y="0"/>
                  </a:lnTo>
                  <a:close/>
                </a:path>
              </a:pathLst>
            </a:custGeom>
            <a:solidFill>
              <a:srgbClr val="E0524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290047" y="2527541"/>
              <a:ext cx="298450" cy="380365"/>
            </a:xfrm>
            <a:custGeom>
              <a:avLst/>
              <a:gdLst/>
              <a:ahLst/>
              <a:cxnLst/>
              <a:rect l="l" t="t" r="r" b="b"/>
              <a:pathLst>
                <a:path w="298450" h="380364">
                  <a:moveTo>
                    <a:pt x="291731" y="0"/>
                  </a:moveTo>
                  <a:lnTo>
                    <a:pt x="3835" y="0"/>
                  </a:lnTo>
                  <a:lnTo>
                    <a:pt x="3835" y="15773"/>
                  </a:lnTo>
                  <a:lnTo>
                    <a:pt x="291731" y="15773"/>
                  </a:lnTo>
                  <a:lnTo>
                    <a:pt x="291731" y="0"/>
                  </a:lnTo>
                  <a:close/>
                </a:path>
                <a:path w="298450" h="380364">
                  <a:moveTo>
                    <a:pt x="298437" y="364070"/>
                  </a:moveTo>
                  <a:lnTo>
                    <a:pt x="0" y="364070"/>
                  </a:lnTo>
                  <a:lnTo>
                    <a:pt x="12" y="380326"/>
                  </a:lnTo>
                  <a:lnTo>
                    <a:pt x="298437" y="380326"/>
                  </a:lnTo>
                  <a:lnTo>
                    <a:pt x="298437" y="364070"/>
                  </a:lnTo>
                  <a:close/>
                </a:path>
              </a:pathLst>
            </a:custGeom>
            <a:solidFill>
              <a:srgbClr val="8B332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90059" y="3391086"/>
            <a:ext cx="298450" cy="261610"/>
          </a:xfrm>
          <a:prstGeom prst="rect">
            <a:avLst/>
          </a:prstGeom>
          <a:solidFill>
            <a:srgbClr val="E05243"/>
          </a:solidFill>
        </p:spPr>
        <p:txBody>
          <a:bodyPr vert="horz" wrap="square" lIns="0" tIns="106680" rIns="0" bIns="0" rtlCol="0">
            <a:spAutoFit/>
          </a:bodyPr>
          <a:lstStyle/>
          <a:p>
            <a:pPr marL="9525">
              <a:spcBef>
                <a:spcPts val="840"/>
              </a:spcBef>
            </a:pPr>
            <a:r>
              <a:rPr sz="1000" spc="-10" dirty="0">
                <a:solidFill>
                  <a:srgbClr val="464646"/>
                </a:solidFill>
                <a:latin typeface="Arial"/>
                <a:cs typeface="Arial"/>
              </a:rPr>
              <a:t>EBS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30625" y="3318256"/>
            <a:ext cx="3709670" cy="2394373"/>
            <a:chOff x="3730625" y="2488692"/>
            <a:chExt cx="3709670" cy="1795780"/>
          </a:xfrm>
        </p:grpSpPr>
        <p:sp>
          <p:nvSpPr>
            <p:cNvPr id="26" name="object 26"/>
            <p:cNvSpPr/>
            <p:nvPr/>
          </p:nvSpPr>
          <p:spPr>
            <a:xfrm>
              <a:off x="6795516" y="2488692"/>
              <a:ext cx="297179" cy="419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470144" y="2490213"/>
              <a:ext cx="287020" cy="37465"/>
            </a:xfrm>
            <a:custGeom>
              <a:avLst/>
              <a:gdLst/>
              <a:ahLst/>
              <a:cxnLst/>
              <a:rect l="l" t="t" r="r" b="b"/>
              <a:pathLst>
                <a:path w="287020" h="37464">
                  <a:moveTo>
                    <a:pt x="249253" y="0"/>
                  </a:moveTo>
                  <a:lnTo>
                    <a:pt x="39792" y="0"/>
                  </a:lnTo>
                  <a:lnTo>
                    <a:pt x="0" y="37316"/>
                  </a:lnTo>
                  <a:lnTo>
                    <a:pt x="286421" y="37316"/>
                  </a:lnTo>
                  <a:lnTo>
                    <a:pt x="249253" y="0"/>
                  </a:lnTo>
                  <a:close/>
                </a:path>
              </a:pathLst>
            </a:custGeom>
            <a:solidFill>
              <a:srgbClr val="E0524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466319" y="2527541"/>
              <a:ext cx="297180" cy="380365"/>
            </a:xfrm>
            <a:custGeom>
              <a:avLst/>
              <a:gdLst/>
              <a:ahLst/>
              <a:cxnLst/>
              <a:rect l="l" t="t" r="r" b="b"/>
              <a:pathLst>
                <a:path w="297179" h="380364">
                  <a:moveTo>
                    <a:pt x="290245" y="0"/>
                  </a:moveTo>
                  <a:lnTo>
                    <a:pt x="3822" y="0"/>
                  </a:lnTo>
                  <a:lnTo>
                    <a:pt x="3822" y="15773"/>
                  </a:lnTo>
                  <a:lnTo>
                    <a:pt x="290245" y="15773"/>
                  </a:lnTo>
                  <a:lnTo>
                    <a:pt x="290245" y="0"/>
                  </a:lnTo>
                  <a:close/>
                </a:path>
                <a:path w="297179" h="380364">
                  <a:moveTo>
                    <a:pt x="296913" y="364070"/>
                  </a:moveTo>
                  <a:lnTo>
                    <a:pt x="0" y="364070"/>
                  </a:lnTo>
                  <a:lnTo>
                    <a:pt x="12" y="380326"/>
                  </a:lnTo>
                  <a:lnTo>
                    <a:pt x="296913" y="380326"/>
                  </a:lnTo>
                  <a:lnTo>
                    <a:pt x="296913" y="364070"/>
                  </a:lnTo>
                  <a:close/>
                </a:path>
              </a:pathLst>
            </a:custGeom>
            <a:solidFill>
              <a:srgbClr val="8B332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142483" y="2490213"/>
              <a:ext cx="287020" cy="37465"/>
            </a:xfrm>
            <a:custGeom>
              <a:avLst/>
              <a:gdLst/>
              <a:ahLst/>
              <a:cxnLst/>
              <a:rect l="l" t="t" r="r" b="b"/>
              <a:pathLst>
                <a:path w="287020" h="37464">
                  <a:moveTo>
                    <a:pt x="249253" y="0"/>
                  </a:moveTo>
                  <a:lnTo>
                    <a:pt x="39792" y="0"/>
                  </a:lnTo>
                  <a:lnTo>
                    <a:pt x="0" y="37316"/>
                  </a:lnTo>
                  <a:lnTo>
                    <a:pt x="286421" y="37316"/>
                  </a:lnTo>
                  <a:lnTo>
                    <a:pt x="249253" y="0"/>
                  </a:lnTo>
                  <a:close/>
                </a:path>
              </a:pathLst>
            </a:custGeom>
            <a:solidFill>
              <a:srgbClr val="E0524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138659" y="2527541"/>
              <a:ext cx="297180" cy="380365"/>
            </a:xfrm>
            <a:custGeom>
              <a:avLst/>
              <a:gdLst/>
              <a:ahLst/>
              <a:cxnLst/>
              <a:rect l="l" t="t" r="r" b="b"/>
              <a:pathLst>
                <a:path w="297179" h="380364">
                  <a:moveTo>
                    <a:pt x="290245" y="0"/>
                  </a:moveTo>
                  <a:lnTo>
                    <a:pt x="3822" y="0"/>
                  </a:lnTo>
                  <a:lnTo>
                    <a:pt x="3822" y="15773"/>
                  </a:lnTo>
                  <a:lnTo>
                    <a:pt x="290245" y="15773"/>
                  </a:lnTo>
                  <a:lnTo>
                    <a:pt x="290245" y="0"/>
                  </a:lnTo>
                  <a:close/>
                </a:path>
                <a:path w="297179" h="380364">
                  <a:moveTo>
                    <a:pt x="296913" y="364070"/>
                  </a:moveTo>
                  <a:lnTo>
                    <a:pt x="0" y="364070"/>
                  </a:lnTo>
                  <a:lnTo>
                    <a:pt x="12" y="380326"/>
                  </a:lnTo>
                  <a:lnTo>
                    <a:pt x="296913" y="380326"/>
                  </a:lnTo>
                  <a:lnTo>
                    <a:pt x="296913" y="364070"/>
                  </a:lnTo>
                  <a:close/>
                </a:path>
              </a:pathLst>
            </a:custGeom>
            <a:solidFill>
              <a:srgbClr val="8B332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816096" y="3659124"/>
              <a:ext cx="406908" cy="4983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273295" y="3648456"/>
              <a:ext cx="419100" cy="5135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733800" y="3512820"/>
              <a:ext cx="3703320" cy="768350"/>
            </a:xfrm>
            <a:custGeom>
              <a:avLst/>
              <a:gdLst/>
              <a:ahLst/>
              <a:cxnLst/>
              <a:rect l="l" t="t" r="r" b="b"/>
              <a:pathLst>
                <a:path w="3703320" h="768350">
                  <a:moveTo>
                    <a:pt x="0" y="75437"/>
                  </a:moveTo>
                  <a:lnTo>
                    <a:pt x="5929" y="46077"/>
                  </a:lnTo>
                  <a:lnTo>
                    <a:pt x="22098" y="22097"/>
                  </a:lnTo>
                  <a:lnTo>
                    <a:pt x="46077" y="5929"/>
                  </a:lnTo>
                  <a:lnTo>
                    <a:pt x="75437" y="0"/>
                  </a:lnTo>
                  <a:lnTo>
                    <a:pt x="3627881" y="0"/>
                  </a:lnTo>
                  <a:lnTo>
                    <a:pt x="3657242" y="5929"/>
                  </a:lnTo>
                  <a:lnTo>
                    <a:pt x="3681222" y="22097"/>
                  </a:lnTo>
                  <a:lnTo>
                    <a:pt x="3697390" y="46077"/>
                  </a:lnTo>
                  <a:lnTo>
                    <a:pt x="3703320" y="75437"/>
                  </a:lnTo>
                  <a:lnTo>
                    <a:pt x="3703320" y="692683"/>
                  </a:lnTo>
                  <a:lnTo>
                    <a:pt x="3697390" y="722040"/>
                  </a:lnTo>
                  <a:lnTo>
                    <a:pt x="3681222" y="746010"/>
                  </a:lnTo>
                  <a:lnTo>
                    <a:pt x="3657242" y="762170"/>
                  </a:lnTo>
                  <a:lnTo>
                    <a:pt x="3627881" y="768095"/>
                  </a:lnTo>
                  <a:lnTo>
                    <a:pt x="75437" y="768095"/>
                  </a:lnTo>
                  <a:lnTo>
                    <a:pt x="46077" y="762170"/>
                  </a:lnTo>
                  <a:lnTo>
                    <a:pt x="22098" y="746010"/>
                  </a:lnTo>
                  <a:lnTo>
                    <a:pt x="5929" y="722040"/>
                  </a:lnTo>
                  <a:lnTo>
                    <a:pt x="0" y="692683"/>
                  </a:lnTo>
                  <a:lnTo>
                    <a:pt x="0" y="75437"/>
                  </a:lnTo>
                  <a:close/>
                </a:path>
              </a:pathLst>
            </a:custGeom>
            <a:ln w="6095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833620" y="4833113"/>
            <a:ext cx="1102360" cy="902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EBS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z="1200" spc="-5" dirty="0">
                <a:solidFill>
                  <a:srgbClr val="464646"/>
                </a:solidFill>
                <a:latin typeface="Arial"/>
                <a:cs typeface="Arial"/>
              </a:rPr>
              <a:t>Snapshots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400685" algn="ctr">
              <a:spcBef>
                <a:spcPts val="185"/>
              </a:spcBef>
            </a:pPr>
            <a:r>
              <a:rPr sz="1200" b="1" dirty="0">
                <a:solidFill>
                  <a:srgbClr val="464646"/>
                </a:solidFill>
                <a:latin typeface="Arial"/>
                <a:cs typeface="Arial"/>
              </a:rPr>
              <a:t>S3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389890" algn="ctr">
              <a:spcBef>
                <a:spcPts val="484"/>
              </a:spcBef>
            </a:pP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Regi</a:t>
            </a:r>
            <a:r>
              <a:rPr sz="1600" b="1" spc="-15" dirty="0">
                <a:solidFill>
                  <a:srgbClr val="464646"/>
                </a:solidFill>
                <a:latin typeface="Arial"/>
                <a:cs typeface="Arial"/>
              </a:rPr>
              <a:t>o</a:t>
            </a: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n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94475" y="4959841"/>
            <a:ext cx="7975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464646"/>
                </a:solidFill>
                <a:latin typeface="Arial"/>
                <a:cs typeface="Arial"/>
              </a:rPr>
              <a:t>S3</a:t>
            </a:r>
            <a:r>
              <a:rPr sz="1200" spc="-8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Buckets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102099" y="4905246"/>
            <a:ext cx="441959" cy="603673"/>
            <a:chOff x="6102096" y="3678933"/>
            <a:chExt cx="441959" cy="452755"/>
          </a:xfrm>
        </p:grpSpPr>
        <p:sp>
          <p:nvSpPr>
            <p:cNvPr id="37" name="object 37"/>
            <p:cNvSpPr/>
            <p:nvPr/>
          </p:nvSpPr>
          <p:spPr>
            <a:xfrm>
              <a:off x="6102096" y="3725595"/>
              <a:ext cx="441959" cy="74295"/>
            </a:xfrm>
            <a:custGeom>
              <a:avLst/>
              <a:gdLst/>
              <a:ahLst/>
              <a:cxnLst/>
              <a:rect l="l" t="t" r="r" b="b"/>
              <a:pathLst>
                <a:path w="441959" h="74295">
                  <a:moveTo>
                    <a:pt x="441947" y="5422"/>
                  </a:moveTo>
                  <a:lnTo>
                    <a:pt x="434390" y="16281"/>
                  </a:lnTo>
                  <a:lnTo>
                    <a:pt x="428510" y="18923"/>
                  </a:lnTo>
                  <a:lnTo>
                    <a:pt x="411822" y="26390"/>
                  </a:lnTo>
                  <a:lnTo>
                    <a:pt x="402793" y="30429"/>
                  </a:lnTo>
                  <a:lnTo>
                    <a:pt x="396557" y="31864"/>
                  </a:lnTo>
                  <a:lnTo>
                    <a:pt x="367830" y="38506"/>
                  </a:lnTo>
                  <a:lnTo>
                    <a:pt x="308648" y="47040"/>
                  </a:lnTo>
                  <a:lnTo>
                    <a:pt x="222567" y="51498"/>
                  </a:lnTo>
                  <a:lnTo>
                    <a:pt x="152133" y="48869"/>
                  </a:lnTo>
                  <a:lnTo>
                    <a:pt x="91033" y="41567"/>
                  </a:lnTo>
                  <a:lnTo>
                    <a:pt x="42875" y="30429"/>
                  </a:lnTo>
                  <a:lnTo>
                    <a:pt x="0" y="0"/>
                  </a:lnTo>
                  <a:lnTo>
                    <a:pt x="0" y="22415"/>
                  </a:lnTo>
                  <a:lnTo>
                    <a:pt x="42875" y="52844"/>
                  </a:lnTo>
                  <a:lnTo>
                    <a:pt x="91033" y="63982"/>
                  </a:lnTo>
                  <a:lnTo>
                    <a:pt x="152133" y="71297"/>
                  </a:lnTo>
                  <a:lnTo>
                    <a:pt x="222554" y="73914"/>
                  </a:lnTo>
                  <a:lnTo>
                    <a:pt x="293268" y="71297"/>
                  </a:lnTo>
                  <a:lnTo>
                    <a:pt x="325958" y="67398"/>
                  </a:lnTo>
                  <a:lnTo>
                    <a:pt x="349707" y="64566"/>
                  </a:lnTo>
                  <a:lnTo>
                    <a:pt x="354558" y="63982"/>
                  </a:lnTo>
                  <a:lnTo>
                    <a:pt x="390461" y="55702"/>
                  </a:lnTo>
                  <a:lnTo>
                    <a:pt x="396582" y="54279"/>
                  </a:lnTo>
                  <a:lnTo>
                    <a:pt x="402793" y="52844"/>
                  </a:lnTo>
                  <a:lnTo>
                    <a:pt x="405803" y="51498"/>
                  </a:lnTo>
                  <a:lnTo>
                    <a:pt x="425526" y="42672"/>
                  </a:lnTo>
                  <a:lnTo>
                    <a:pt x="428523" y="41325"/>
                  </a:lnTo>
                  <a:lnTo>
                    <a:pt x="434390" y="38696"/>
                  </a:lnTo>
                  <a:lnTo>
                    <a:pt x="437464" y="34277"/>
                  </a:lnTo>
                  <a:lnTo>
                    <a:pt x="441947" y="27838"/>
                  </a:lnTo>
                  <a:lnTo>
                    <a:pt x="441947" y="8331"/>
                  </a:lnTo>
                  <a:lnTo>
                    <a:pt x="441947" y="5422"/>
                  </a:lnTo>
                  <a:close/>
                </a:path>
              </a:pathLst>
            </a:custGeom>
            <a:solidFill>
              <a:srgbClr val="86292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102096" y="3678933"/>
              <a:ext cx="441959" cy="98425"/>
            </a:xfrm>
            <a:custGeom>
              <a:avLst/>
              <a:gdLst/>
              <a:ahLst/>
              <a:cxnLst/>
              <a:rect l="l" t="t" r="r" b="b"/>
              <a:pathLst>
                <a:path w="441959" h="98425">
                  <a:moveTo>
                    <a:pt x="312766" y="0"/>
                  </a:moveTo>
                  <a:lnTo>
                    <a:pt x="132714" y="0"/>
                  </a:lnTo>
                  <a:lnTo>
                    <a:pt x="91038" y="4902"/>
                  </a:lnTo>
                  <a:lnTo>
                    <a:pt x="42887" y="15958"/>
                  </a:lnTo>
                  <a:lnTo>
                    <a:pt x="11328" y="30127"/>
                  </a:lnTo>
                  <a:lnTo>
                    <a:pt x="0" y="46651"/>
                  </a:lnTo>
                  <a:lnTo>
                    <a:pt x="11328" y="62943"/>
                  </a:lnTo>
                  <a:lnTo>
                    <a:pt x="42887" y="77082"/>
                  </a:lnTo>
                  <a:lnTo>
                    <a:pt x="91038" y="88226"/>
                  </a:lnTo>
                  <a:lnTo>
                    <a:pt x="152144" y="95530"/>
                  </a:lnTo>
                  <a:lnTo>
                    <a:pt x="222566" y="98152"/>
                  </a:lnTo>
                  <a:lnTo>
                    <a:pt x="293279" y="95530"/>
                  </a:lnTo>
                  <a:lnTo>
                    <a:pt x="354562" y="88226"/>
                  </a:lnTo>
                  <a:lnTo>
                    <a:pt x="402804" y="77082"/>
                  </a:lnTo>
                  <a:lnTo>
                    <a:pt x="434397" y="62943"/>
                  </a:lnTo>
                  <a:lnTo>
                    <a:pt x="441957" y="52075"/>
                  </a:lnTo>
                  <a:lnTo>
                    <a:pt x="441957" y="41149"/>
                  </a:lnTo>
                  <a:lnTo>
                    <a:pt x="434397" y="30127"/>
                  </a:lnTo>
                  <a:lnTo>
                    <a:pt x="402804" y="15958"/>
                  </a:lnTo>
                  <a:lnTo>
                    <a:pt x="354562" y="4902"/>
                  </a:lnTo>
                  <a:lnTo>
                    <a:pt x="312766" y="0"/>
                  </a:lnTo>
                  <a:close/>
                </a:path>
              </a:pathLst>
            </a:custGeom>
            <a:solidFill>
              <a:srgbClr val="E03C3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103302" y="3765575"/>
              <a:ext cx="441325" cy="366395"/>
            </a:xfrm>
            <a:custGeom>
              <a:avLst/>
              <a:gdLst/>
              <a:ahLst/>
              <a:cxnLst/>
              <a:rect l="l" t="t" r="r" b="b"/>
              <a:pathLst>
                <a:path w="441325" h="366395">
                  <a:moveTo>
                    <a:pt x="440740" y="10299"/>
                  </a:moveTo>
                  <a:lnTo>
                    <a:pt x="364972" y="314845"/>
                  </a:lnTo>
                  <a:lnTo>
                    <a:pt x="334632" y="331012"/>
                  </a:lnTo>
                  <a:lnTo>
                    <a:pt x="326567" y="333844"/>
                  </a:lnTo>
                  <a:lnTo>
                    <a:pt x="322745" y="334454"/>
                  </a:lnTo>
                  <a:lnTo>
                    <a:pt x="293649" y="339102"/>
                  </a:lnTo>
                  <a:lnTo>
                    <a:pt x="279361" y="341376"/>
                  </a:lnTo>
                  <a:lnTo>
                    <a:pt x="276783" y="341503"/>
                  </a:lnTo>
                  <a:lnTo>
                    <a:pt x="221361" y="344144"/>
                  </a:lnTo>
                  <a:lnTo>
                    <a:pt x="163601" y="341376"/>
                  </a:lnTo>
                  <a:lnTo>
                    <a:pt x="116357" y="333844"/>
                  </a:lnTo>
                  <a:lnTo>
                    <a:pt x="72771" y="309003"/>
                  </a:lnTo>
                  <a:lnTo>
                    <a:pt x="0" y="0"/>
                  </a:lnTo>
                  <a:lnTo>
                    <a:pt x="0" y="22415"/>
                  </a:lnTo>
                  <a:lnTo>
                    <a:pt x="72771" y="331419"/>
                  </a:lnTo>
                  <a:lnTo>
                    <a:pt x="116357" y="355955"/>
                  </a:lnTo>
                  <a:lnTo>
                    <a:pt x="163601" y="363283"/>
                  </a:lnTo>
                  <a:lnTo>
                    <a:pt x="221348" y="365950"/>
                  </a:lnTo>
                  <a:lnTo>
                    <a:pt x="274650" y="363715"/>
                  </a:lnTo>
                  <a:lnTo>
                    <a:pt x="276987" y="363397"/>
                  </a:lnTo>
                  <a:lnTo>
                    <a:pt x="279361" y="363283"/>
                  </a:lnTo>
                  <a:lnTo>
                    <a:pt x="292023" y="361327"/>
                  </a:lnTo>
                  <a:lnTo>
                    <a:pt x="313029" y="358419"/>
                  </a:lnTo>
                  <a:lnTo>
                    <a:pt x="320484" y="357225"/>
                  </a:lnTo>
                  <a:lnTo>
                    <a:pt x="323024" y="356514"/>
                  </a:lnTo>
                  <a:lnTo>
                    <a:pt x="326567" y="355955"/>
                  </a:lnTo>
                  <a:lnTo>
                    <a:pt x="333857" y="353441"/>
                  </a:lnTo>
                  <a:lnTo>
                    <a:pt x="337616" y="352374"/>
                  </a:lnTo>
                  <a:lnTo>
                    <a:pt x="354888" y="346290"/>
                  </a:lnTo>
                  <a:lnTo>
                    <a:pt x="355219" y="346075"/>
                  </a:lnTo>
                  <a:lnTo>
                    <a:pt x="358317" y="344995"/>
                  </a:lnTo>
                  <a:lnTo>
                    <a:pt x="360451" y="342506"/>
                  </a:lnTo>
                  <a:lnTo>
                    <a:pt x="360591" y="342404"/>
                  </a:lnTo>
                  <a:lnTo>
                    <a:pt x="368388" y="333235"/>
                  </a:lnTo>
                  <a:lnTo>
                    <a:pt x="368719" y="332841"/>
                  </a:lnTo>
                  <a:lnTo>
                    <a:pt x="369277" y="332181"/>
                  </a:lnTo>
                  <a:lnTo>
                    <a:pt x="369925" y="331419"/>
                  </a:lnTo>
                  <a:lnTo>
                    <a:pt x="440740" y="33210"/>
                  </a:lnTo>
                  <a:lnTo>
                    <a:pt x="440740" y="10299"/>
                  </a:lnTo>
                  <a:close/>
                </a:path>
              </a:pathLst>
            </a:custGeom>
            <a:solidFill>
              <a:srgbClr val="86292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103308" y="3765570"/>
              <a:ext cx="441325" cy="344170"/>
            </a:xfrm>
            <a:custGeom>
              <a:avLst/>
              <a:gdLst/>
              <a:ahLst/>
              <a:cxnLst/>
              <a:rect l="l" t="t" r="r" b="b"/>
              <a:pathLst>
                <a:path w="441325" h="344170">
                  <a:moveTo>
                    <a:pt x="0" y="0"/>
                  </a:moveTo>
                  <a:lnTo>
                    <a:pt x="72772" y="308998"/>
                  </a:lnTo>
                  <a:lnTo>
                    <a:pt x="116359" y="333840"/>
                  </a:lnTo>
                  <a:lnTo>
                    <a:pt x="163596" y="341375"/>
                  </a:lnTo>
                  <a:lnTo>
                    <a:pt x="221353" y="344140"/>
                  </a:lnTo>
                  <a:lnTo>
                    <a:pt x="279361" y="341375"/>
                  </a:lnTo>
                  <a:lnTo>
                    <a:pt x="326569" y="333840"/>
                  </a:lnTo>
                  <a:lnTo>
                    <a:pt x="358312" y="322669"/>
                  </a:lnTo>
                  <a:lnTo>
                    <a:pt x="369930" y="308998"/>
                  </a:lnTo>
                  <a:lnTo>
                    <a:pt x="432371" y="46046"/>
                  </a:lnTo>
                  <a:lnTo>
                    <a:pt x="221353" y="46046"/>
                  </a:lnTo>
                  <a:lnTo>
                    <a:pt x="155424" y="43758"/>
                  </a:lnTo>
                  <a:lnTo>
                    <a:pt x="97239" y="37340"/>
                  </a:lnTo>
                  <a:lnTo>
                    <a:pt x="49883" y="27461"/>
                  </a:lnTo>
                  <a:lnTo>
                    <a:pt x="16441" y="14791"/>
                  </a:lnTo>
                  <a:lnTo>
                    <a:pt x="0" y="0"/>
                  </a:lnTo>
                  <a:close/>
                </a:path>
                <a:path w="441325" h="344170">
                  <a:moveTo>
                    <a:pt x="440744" y="2271"/>
                  </a:moveTo>
                  <a:lnTo>
                    <a:pt x="393122" y="27461"/>
                  </a:lnTo>
                  <a:lnTo>
                    <a:pt x="345762" y="37340"/>
                  </a:lnTo>
                  <a:lnTo>
                    <a:pt x="287515" y="43758"/>
                  </a:lnTo>
                  <a:lnTo>
                    <a:pt x="221353" y="46046"/>
                  </a:lnTo>
                  <a:lnTo>
                    <a:pt x="432371" y="46046"/>
                  </a:lnTo>
                  <a:lnTo>
                    <a:pt x="440744" y="10786"/>
                  </a:lnTo>
                  <a:lnTo>
                    <a:pt x="440744" y="2271"/>
                  </a:lnTo>
                  <a:close/>
                </a:path>
              </a:pathLst>
            </a:custGeom>
            <a:solidFill>
              <a:srgbClr val="E03C3B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274328" y="3844945"/>
              <a:ext cx="93345" cy="92710"/>
            </a:xfrm>
            <a:custGeom>
              <a:avLst/>
              <a:gdLst/>
              <a:ahLst/>
              <a:cxnLst/>
              <a:rect l="l" t="t" r="r" b="b"/>
              <a:pathLst>
                <a:path w="93345" h="92710">
                  <a:moveTo>
                    <a:pt x="92781" y="0"/>
                  </a:moveTo>
                  <a:lnTo>
                    <a:pt x="0" y="0"/>
                  </a:lnTo>
                  <a:lnTo>
                    <a:pt x="0" y="92092"/>
                  </a:lnTo>
                  <a:lnTo>
                    <a:pt x="92781" y="92092"/>
                  </a:lnTo>
                  <a:lnTo>
                    <a:pt x="92781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200339" y="3969752"/>
              <a:ext cx="91569" cy="902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347098" y="3973391"/>
              <a:ext cx="92075" cy="85090"/>
            </a:xfrm>
            <a:custGeom>
              <a:avLst/>
              <a:gdLst/>
              <a:ahLst/>
              <a:cxnLst/>
              <a:rect l="l" t="t" r="r" b="b"/>
              <a:pathLst>
                <a:path w="92075" h="85089">
                  <a:moveTo>
                    <a:pt x="46091" y="0"/>
                  </a:moveTo>
                  <a:lnTo>
                    <a:pt x="0" y="84819"/>
                  </a:lnTo>
                  <a:lnTo>
                    <a:pt x="91569" y="84819"/>
                  </a:lnTo>
                  <a:lnTo>
                    <a:pt x="46091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617719" y="3391086"/>
            <a:ext cx="642620" cy="615553"/>
          </a:xfrm>
          <a:prstGeom prst="rect">
            <a:avLst/>
          </a:prstGeom>
          <a:solidFill>
            <a:srgbClr val="E05243"/>
          </a:solidFill>
        </p:spPr>
        <p:txBody>
          <a:bodyPr vert="horz" wrap="square" lIns="0" tIns="106680" rIns="0" bIns="0" rtlCol="0">
            <a:spAutoFit/>
          </a:bodyPr>
          <a:lstStyle/>
          <a:p>
            <a:pPr marL="38100">
              <a:spcBef>
                <a:spcPts val="840"/>
              </a:spcBef>
            </a:pPr>
            <a:r>
              <a:rPr sz="1000" spc="-10" dirty="0">
                <a:solidFill>
                  <a:srgbClr val="464646"/>
                </a:solidFill>
                <a:latin typeface="Arial"/>
                <a:cs typeface="Arial"/>
              </a:rPr>
              <a:t>EBS</a:t>
            </a:r>
            <a:r>
              <a:rPr sz="1000" spc="7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64646"/>
                </a:solidFill>
                <a:latin typeface="Arial"/>
                <a:cs typeface="Arial"/>
              </a:rPr>
              <a:t>EBS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100">
              <a:solidFill>
                <a:prstClr val="black"/>
              </a:solidFill>
              <a:latin typeface="Arial"/>
              <a:cs typeface="Arial"/>
            </a:endParaRPr>
          </a:p>
          <a:p>
            <a:pPr marL="29845">
              <a:spcBef>
                <a:spcPts val="5"/>
              </a:spcBef>
            </a:pPr>
            <a:r>
              <a:rPr sz="1200" b="1" spc="-45" dirty="0">
                <a:solidFill>
                  <a:srgbClr val="464646"/>
                </a:solidFill>
                <a:latin typeface="Arial"/>
                <a:cs typeface="Arial"/>
              </a:rPr>
              <a:t>AZ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138671" y="3391086"/>
            <a:ext cx="297180" cy="264175"/>
          </a:xfrm>
          <a:prstGeom prst="rect">
            <a:avLst/>
          </a:prstGeom>
          <a:solidFill>
            <a:srgbClr val="E05243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1430">
              <a:spcBef>
                <a:spcPts val="860"/>
              </a:spcBef>
            </a:pPr>
            <a:r>
              <a:rPr sz="1000" spc="-10" dirty="0">
                <a:solidFill>
                  <a:srgbClr val="464646"/>
                </a:solidFill>
                <a:latin typeface="Arial"/>
                <a:cs typeface="Arial"/>
              </a:rPr>
              <a:t>EBS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43778" y="1689608"/>
            <a:ext cx="1477010" cy="2639907"/>
          </a:xfrm>
          <a:custGeom>
            <a:avLst/>
            <a:gdLst/>
            <a:ahLst/>
            <a:cxnLst/>
            <a:rect l="l" t="t" r="r" b="b"/>
            <a:pathLst>
              <a:path w="1477009" h="1979930">
                <a:moveTo>
                  <a:pt x="0" y="145034"/>
                </a:moveTo>
                <a:lnTo>
                  <a:pt x="7390" y="99177"/>
                </a:lnTo>
                <a:lnTo>
                  <a:pt x="27972" y="59362"/>
                </a:lnTo>
                <a:lnTo>
                  <a:pt x="59362" y="27972"/>
                </a:lnTo>
                <a:lnTo>
                  <a:pt x="99177" y="7390"/>
                </a:lnTo>
                <a:lnTo>
                  <a:pt x="145034" y="0"/>
                </a:lnTo>
                <a:lnTo>
                  <a:pt x="1331722" y="0"/>
                </a:lnTo>
                <a:lnTo>
                  <a:pt x="1377578" y="7390"/>
                </a:lnTo>
                <a:lnTo>
                  <a:pt x="1417393" y="27972"/>
                </a:lnTo>
                <a:lnTo>
                  <a:pt x="1448783" y="59362"/>
                </a:lnTo>
                <a:lnTo>
                  <a:pt x="1469365" y="99177"/>
                </a:lnTo>
                <a:lnTo>
                  <a:pt x="1476755" y="145034"/>
                </a:lnTo>
                <a:lnTo>
                  <a:pt x="1476755" y="1834642"/>
                </a:lnTo>
                <a:lnTo>
                  <a:pt x="1469365" y="1880498"/>
                </a:lnTo>
                <a:lnTo>
                  <a:pt x="1448783" y="1920313"/>
                </a:lnTo>
                <a:lnTo>
                  <a:pt x="1417393" y="1951703"/>
                </a:lnTo>
                <a:lnTo>
                  <a:pt x="1377578" y="1972285"/>
                </a:lnTo>
                <a:lnTo>
                  <a:pt x="1331722" y="1979676"/>
                </a:lnTo>
                <a:lnTo>
                  <a:pt x="145034" y="1979676"/>
                </a:lnTo>
                <a:lnTo>
                  <a:pt x="99177" y="1972285"/>
                </a:lnTo>
                <a:lnTo>
                  <a:pt x="59362" y="1951703"/>
                </a:lnTo>
                <a:lnTo>
                  <a:pt x="27972" y="1920313"/>
                </a:lnTo>
                <a:lnTo>
                  <a:pt x="7390" y="1880498"/>
                </a:lnTo>
                <a:lnTo>
                  <a:pt x="0" y="1834642"/>
                </a:lnTo>
                <a:lnTo>
                  <a:pt x="0" y="145034"/>
                </a:lnTo>
                <a:close/>
              </a:path>
            </a:pathLst>
          </a:custGeom>
          <a:ln w="19812">
            <a:solidFill>
              <a:srgbClr val="F7971F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66334" y="3391085"/>
            <a:ext cx="606425" cy="630942"/>
          </a:xfrm>
          <a:prstGeom prst="rect">
            <a:avLst/>
          </a:prstGeom>
          <a:solidFill>
            <a:srgbClr val="E05243"/>
          </a:solidFill>
        </p:spPr>
        <p:txBody>
          <a:bodyPr vert="horz" wrap="square" lIns="0" tIns="101600" rIns="0" bIns="0" rtlCol="0">
            <a:spAutoFit/>
          </a:bodyPr>
          <a:lstStyle/>
          <a:p>
            <a:pPr marL="26670">
              <a:spcBef>
                <a:spcPts val="800"/>
              </a:spcBef>
            </a:pPr>
            <a:r>
              <a:rPr sz="1000" spc="-10" dirty="0">
                <a:solidFill>
                  <a:srgbClr val="464646"/>
                </a:solidFill>
                <a:latin typeface="Arial"/>
                <a:cs typeface="Arial"/>
              </a:rPr>
              <a:t>EBS</a:t>
            </a:r>
            <a:r>
              <a:rPr sz="1000" spc="15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64646"/>
                </a:solidFill>
                <a:latin typeface="Arial"/>
                <a:cs typeface="Arial"/>
              </a:rPr>
              <a:t>EBS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150">
              <a:solidFill>
                <a:prstClr val="black"/>
              </a:solidFill>
              <a:latin typeface="Arial"/>
              <a:cs typeface="Arial"/>
            </a:endParaRPr>
          </a:p>
          <a:p>
            <a:pPr marL="15875"/>
            <a:r>
              <a:rPr sz="1200" b="1" spc="-45" dirty="0">
                <a:solidFill>
                  <a:srgbClr val="464646"/>
                </a:solidFill>
                <a:latin typeface="Arial"/>
                <a:cs typeface="Arial"/>
              </a:rPr>
              <a:t>AZ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901695" y="975361"/>
            <a:ext cx="4538980" cy="3550073"/>
            <a:chOff x="2901695" y="731519"/>
            <a:chExt cx="4538980" cy="2662555"/>
          </a:xfrm>
        </p:grpSpPr>
        <p:sp>
          <p:nvSpPr>
            <p:cNvPr id="49" name="object 49"/>
            <p:cNvSpPr/>
            <p:nvPr/>
          </p:nvSpPr>
          <p:spPr>
            <a:xfrm>
              <a:off x="3909059" y="995171"/>
              <a:ext cx="3528060" cy="2395855"/>
            </a:xfrm>
            <a:custGeom>
              <a:avLst/>
              <a:gdLst/>
              <a:ahLst/>
              <a:cxnLst/>
              <a:rect l="l" t="t" r="r" b="b"/>
              <a:pathLst>
                <a:path w="3528059" h="2395854">
                  <a:moveTo>
                    <a:pt x="0" y="235203"/>
                  </a:moveTo>
                  <a:lnTo>
                    <a:pt x="4777" y="187796"/>
                  </a:lnTo>
                  <a:lnTo>
                    <a:pt x="18480" y="143642"/>
                  </a:lnTo>
                  <a:lnTo>
                    <a:pt x="40163" y="103689"/>
                  </a:lnTo>
                  <a:lnTo>
                    <a:pt x="68881" y="68881"/>
                  </a:lnTo>
                  <a:lnTo>
                    <a:pt x="103689" y="40163"/>
                  </a:lnTo>
                  <a:lnTo>
                    <a:pt x="143642" y="18480"/>
                  </a:lnTo>
                  <a:lnTo>
                    <a:pt x="187796" y="4777"/>
                  </a:lnTo>
                  <a:lnTo>
                    <a:pt x="235203" y="0"/>
                  </a:lnTo>
                  <a:lnTo>
                    <a:pt x="3292856" y="0"/>
                  </a:lnTo>
                  <a:lnTo>
                    <a:pt x="3340263" y="4777"/>
                  </a:lnTo>
                  <a:lnTo>
                    <a:pt x="3384417" y="18480"/>
                  </a:lnTo>
                  <a:lnTo>
                    <a:pt x="3424370" y="40163"/>
                  </a:lnTo>
                  <a:lnTo>
                    <a:pt x="3459178" y="68881"/>
                  </a:lnTo>
                  <a:lnTo>
                    <a:pt x="3487896" y="103689"/>
                  </a:lnTo>
                  <a:lnTo>
                    <a:pt x="3509579" y="143642"/>
                  </a:lnTo>
                  <a:lnTo>
                    <a:pt x="3523282" y="187796"/>
                  </a:lnTo>
                  <a:lnTo>
                    <a:pt x="3528060" y="235203"/>
                  </a:lnTo>
                  <a:lnTo>
                    <a:pt x="3528060" y="2160523"/>
                  </a:lnTo>
                  <a:lnTo>
                    <a:pt x="3523282" y="2207931"/>
                  </a:lnTo>
                  <a:lnTo>
                    <a:pt x="3509579" y="2252085"/>
                  </a:lnTo>
                  <a:lnTo>
                    <a:pt x="3487896" y="2292038"/>
                  </a:lnTo>
                  <a:lnTo>
                    <a:pt x="3459178" y="2326846"/>
                  </a:lnTo>
                  <a:lnTo>
                    <a:pt x="3424370" y="2355564"/>
                  </a:lnTo>
                  <a:lnTo>
                    <a:pt x="3384417" y="2377247"/>
                  </a:lnTo>
                  <a:lnTo>
                    <a:pt x="3340263" y="2390950"/>
                  </a:lnTo>
                  <a:lnTo>
                    <a:pt x="3292856" y="2395728"/>
                  </a:lnTo>
                  <a:lnTo>
                    <a:pt x="235203" y="2395728"/>
                  </a:lnTo>
                  <a:lnTo>
                    <a:pt x="187796" y="2390950"/>
                  </a:lnTo>
                  <a:lnTo>
                    <a:pt x="143642" y="2377247"/>
                  </a:lnTo>
                  <a:lnTo>
                    <a:pt x="103689" y="2355564"/>
                  </a:lnTo>
                  <a:lnTo>
                    <a:pt x="68881" y="2326846"/>
                  </a:lnTo>
                  <a:lnTo>
                    <a:pt x="40163" y="2292038"/>
                  </a:lnTo>
                  <a:lnTo>
                    <a:pt x="18480" y="2252085"/>
                  </a:lnTo>
                  <a:lnTo>
                    <a:pt x="4777" y="2207931"/>
                  </a:lnTo>
                  <a:lnTo>
                    <a:pt x="0" y="2160523"/>
                  </a:lnTo>
                  <a:lnTo>
                    <a:pt x="0" y="235203"/>
                  </a:lnTo>
                  <a:close/>
                </a:path>
              </a:pathLst>
            </a:custGeom>
            <a:ln w="6096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4021835" y="731519"/>
              <a:ext cx="598932" cy="3916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901695" y="1511807"/>
              <a:ext cx="914400" cy="486409"/>
            </a:xfrm>
            <a:custGeom>
              <a:avLst/>
              <a:gdLst/>
              <a:ahLst/>
              <a:cxnLst/>
              <a:rect l="l" t="t" r="r" b="b"/>
              <a:pathLst>
                <a:path w="914400" h="486410">
                  <a:moveTo>
                    <a:pt x="671321" y="0"/>
                  </a:moveTo>
                  <a:lnTo>
                    <a:pt x="671321" y="121538"/>
                  </a:lnTo>
                  <a:lnTo>
                    <a:pt x="0" y="121538"/>
                  </a:lnTo>
                  <a:lnTo>
                    <a:pt x="0" y="364616"/>
                  </a:lnTo>
                  <a:lnTo>
                    <a:pt x="671321" y="364616"/>
                  </a:lnTo>
                  <a:lnTo>
                    <a:pt x="671321" y="486155"/>
                  </a:lnTo>
                  <a:lnTo>
                    <a:pt x="914400" y="243077"/>
                  </a:lnTo>
                  <a:lnTo>
                    <a:pt x="671321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4489703" y="1435607"/>
              <a:ext cx="545591" cy="5745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307836" y="1435607"/>
              <a:ext cx="545591" cy="5745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406010" y="2709265"/>
            <a:ext cx="6807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Instances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40271" y="2709265"/>
            <a:ext cx="6807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Instances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66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7" y="187452"/>
            <a:ext cx="65512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Amazon </a:t>
            </a:r>
            <a:r>
              <a:rPr sz="2400" dirty="0"/>
              <a:t>EBS </a:t>
            </a:r>
            <a:r>
              <a:rPr sz="2400" spc="-5" dirty="0"/>
              <a:t>vs. Amazon EC2 Instance</a:t>
            </a:r>
            <a:r>
              <a:rPr sz="2400" spc="-45" dirty="0"/>
              <a:t> </a:t>
            </a:r>
            <a:r>
              <a:rPr sz="2400" spc="-5" dirty="0"/>
              <a:t>Store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106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409" y="1101742"/>
            <a:ext cx="7673975" cy="3005951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spcBef>
                <a:spcPts val="680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Amazon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EBS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413384" marR="1480185" indent="-287020">
              <a:spcBef>
                <a:spcPts val="484"/>
              </a:spcBef>
              <a:buClr>
                <a:srgbClr val="E98E30"/>
              </a:buClr>
              <a:buFont typeface="Wingdings"/>
              <a:buChar char=""/>
              <a:tabLst>
                <a:tab pos="41402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Data stored on an Amazon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EBS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volume can</a:t>
            </a:r>
            <a:r>
              <a:rPr sz="2000" spc="-23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persist  independently of the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life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of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the</a:t>
            </a:r>
            <a:r>
              <a:rPr sz="2000" spc="-9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instance.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13384" indent="-287020">
              <a:spcBef>
                <a:spcPts val="480"/>
              </a:spcBef>
              <a:buClr>
                <a:srgbClr val="E98E30"/>
              </a:buClr>
              <a:buFont typeface="Wingdings"/>
              <a:buChar char=""/>
              <a:tabLst>
                <a:tab pos="41402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Storage is</a:t>
            </a:r>
            <a:r>
              <a:rPr sz="2000" spc="-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persistent.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575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Amazon EC2 Instance</a:t>
            </a:r>
            <a:r>
              <a:rPr sz="2400" spc="1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Store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413384" indent="-287020">
              <a:spcBef>
                <a:spcPts val="480"/>
              </a:spcBef>
              <a:buClr>
                <a:srgbClr val="E98E30"/>
              </a:buClr>
              <a:buFont typeface="Wingdings"/>
              <a:buChar char=""/>
              <a:tabLst>
                <a:tab pos="41402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Data stored on a local instance store persists only as long as</a:t>
            </a:r>
            <a:r>
              <a:rPr sz="2000" spc="-2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the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13384"/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instance is</a:t>
            </a:r>
            <a:r>
              <a:rPr sz="2000" spc="-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alive.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13384" indent="-287020">
              <a:spcBef>
                <a:spcPts val="484"/>
              </a:spcBef>
              <a:buClr>
                <a:srgbClr val="E98E30"/>
              </a:buClr>
              <a:buFont typeface="Wingdings"/>
              <a:buChar char=""/>
              <a:tabLst>
                <a:tab pos="41402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Storage is</a:t>
            </a:r>
            <a:r>
              <a:rPr sz="2000" spc="-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ephemeral.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332" y="1366306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332" y="3333282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5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5544" y="187452"/>
            <a:ext cx="58077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AMI </a:t>
            </a:r>
            <a:r>
              <a:rPr sz="2400" spc="-45" dirty="0"/>
              <a:t>Types </a:t>
            </a:r>
            <a:r>
              <a:rPr sz="2400" dirty="0"/>
              <a:t>- </a:t>
            </a:r>
            <a:r>
              <a:rPr sz="2400" spc="-5" dirty="0"/>
              <a:t>Storage </a:t>
            </a:r>
            <a:r>
              <a:rPr sz="2400" dirty="0"/>
              <a:t>for </a:t>
            </a:r>
            <a:r>
              <a:rPr sz="2400" spc="-5" dirty="0"/>
              <a:t>the Root</a:t>
            </a:r>
            <a:r>
              <a:rPr sz="2400" spc="50" dirty="0"/>
              <a:t> </a:t>
            </a:r>
            <a:r>
              <a:rPr sz="2400" spc="-5" dirty="0"/>
              <a:t>Device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107</a:t>
            </a:fld>
            <a:endParaRPr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30444" y="1886375"/>
          <a:ext cx="8573135" cy="3916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6545"/>
                <a:gridCol w="3750945"/>
                <a:gridCol w="3255645"/>
              </a:tblGrid>
              <a:tr h="6333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sz="19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EBS-Backed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Amazon </a:t>
                      </a:r>
                      <a:r>
                        <a:rPr sz="19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Instance</a:t>
                      </a:r>
                      <a:r>
                        <a:rPr sz="19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Store-Backed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Boot</a:t>
                      </a:r>
                      <a:r>
                        <a:rPr sz="19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Usually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&lt; 1</a:t>
                      </a:r>
                      <a:r>
                        <a:rPr sz="1600" spc="-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minute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DB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Usually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&lt; 5</a:t>
                      </a:r>
                      <a:r>
                        <a:rPr sz="1600" spc="-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minutes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DBCD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19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limit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16</a:t>
                      </a:r>
                      <a:r>
                        <a:rPr sz="1600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TiB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D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6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GiB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DE8"/>
                    </a:solidFill>
                  </a:tcPr>
                </a:tc>
              </a:tr>
              <a:tr h="1031240">
                <a:tc>
                  <a:txBody>
                    <a:bodyPr/>
                    <a:lstStyle/>
                    <a:p>
                      <a:pPr marL="91440" marR="478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 </a:t>
                      </a:r>
                      <a:r>
                        <a:rPr sz="1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ersiste</a:t>
                      </a:r>
                      <a:r>
                        <a:rPr sz="19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9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 root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volume is deleted when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instance 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terminates. Data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 any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other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Amazon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EBS</a:t>
                      </a:r>
                      <a:r>
                        <a:rPr sz="1600" spc="-19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volumes  persists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after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instance</a:t>
                      </a:r>
                      <a:r>
                        <a:rPr sz="1600" spc="-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termination.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DB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727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 on any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instance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store volumes persists  only during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 life of the</a:t>
                      </a:r>
                      <a:r>
                        <a:rPr sz="1600" spc="-9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instance.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DBCD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Charges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136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Instance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usage, Amazon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EBS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volume usage,</a:t>
                      </a:r>
                      <a:r>
                        <a:rPr sz="1600" spc="-16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  storing your AMI as an Amazon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EBS</a:t>
                      </a:r>
                      <a:r>
                        <a:rPr sz="1600" spc="-1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snapshot.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D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276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Instance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usage and storing your AMI</a:t>
                      </a:r>
                      <a:r>
                        <a:rPr sz="1600" spc="-1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  Amazon</a:t>
                      </a:r>
                      <a:r>
                        <a:rPr sz="1600" spc="-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S3.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DE8"/>
                    </a:solidFill>
                  </a:tcPr>
                </a:tc>
              </a:tr>
              <a:tr h="6515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9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Stopped</a:t>
                      </a:r>
                      <a:r>
                        <a:rPr sz="19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Can be</a:t>
                      </a:r>
                      <a:r>
                        <a:rPr sz="1600" spc="-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stopped.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DB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Cannot </a:t>
                      </a:r>
                      <a:r>
                        <a:rPr sz="16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be</a:t>
                      </a:r>
                      <a:r>
                        <a:rPr sz="1600" spc="-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stopped.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DBC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3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87453"/>
            <a:ext cx="655574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</a:rPr>
              <a:t>AWS </a:t>
            </a:r>
            <a:r>
              <a:rPr sz="2200" spc="-5" dirty="0">
                <a:solidFill>
                  <a:srgbClr val="404040"/>
                </a:solidFill>
              </a:rPr>
              <a:t>Marketplace – IT Software Optimized for the  Cloud</a:t>
            </a:r>
            <a:endParaRPr sz="22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108</a:t>
            </a:fld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47704" y="1645428"/>
            <a:ext cx="141078" cy="19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74" y="5141491"/>
            <a:ext cx="163285" cy="224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509" y="1124712"/>
            <a:ext cx="4335145" cy="35702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30" dirty="0">
                <a:solidFill>
                  <a:srgbClr val="464646"/>
                </a:solidFill>
                <a:latin typeface="Arial"/>
                <a:cs typeface="Arial"/>
              </a:rPr>
              <a:t>AWS</a:t>
            </a:r>
            <a:r>
              <a:rPr sz="1900" spc="-1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64646"/>
                </a:solidFill>
                <a:latin typeface="Arial"/>
                <a:cs typeface="Arial"/>
              </a:rPr>
              <a:t>Marketplace: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 indent="236220">
              <a:lnSpc>
                <a:spcPct val="80000"/>
              </a:lnSpc>
              <a:spcBef>
                <a:spcPts val="455"/>
              </a:spcBef>
            </a:pPr>
            <a:r>
              <a:rPr sz="1900" spc="-5" dirty="0">
                <a:solidFill>
                  <a:srgbClr val="464646"/>
                </a:solidFill>
                <a:latin typeface="Arial"/>
                <a:cs typeface="Arial"/>
              </a:rPr>
              <a:t>Is an online store to </a:t>
            </a:r>
            <a:r>
              <a:rPr sz="1900" spc="-15" dirty="0">
                <a:solidFill>
                  <a:srgbClr val="464646"/>
                </a:solidFill>
                <a:latin typeface="Arial"/>
                <a:cs typeface="Arial"/>
              </a:rPr>
              <a:t>discover,  </a:t>
            </a:r>
            <a:r>
              <a:rPr sz="1900" spc="-5" dirty="0">
                <a:solidFill>
                  <a:srgbClr val="464646"/>
                </a:solidFill>
                <a:latin typeface="Arial"/>
                <a:cs typeface="Arial"/>
              </a:rPr>
              <a:t>purchase, and deploy IT software on top  of the </a:t>
            </a:r>
            <a:r>
              <a:rPr sz="1900" spc="-30" dirty="0">
                <a:solidFill>
                  <a:srgbClr val="464646"/>
                </a:solidFill>
                <a:latin typeface="Arial"/>
                <a:cs typeface="Arial"/>
              </a:rPr>
              <a:t>AWS</a:t>
            </a:r>
            <a:r>
              <a:rPr sz="1900" spc="-10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64646"/>
                </a:solidFill>
                <a:latin typeface="Arial"/>
                <a:cs typeface="Arial"/>
              </a:rPr>
              <a:t>infrastructure.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  <a:p>
            <a:pPr marL="615950" indent="-203200">
              <a:lnSpc>
                <a:spcPts val="1800"/>
              </a:lnSpc>
              <a:spcBef>
                <a:spcPts val="15"/>
              </a:spcBef>
              <a:buClr>
                <a:srgbClr val="E98E30"/>
              </a:buClr>
              <a:buFont typeface="Wingdings"/>
              <a:buChar char=""/>
              <a:tabLst>
                <a:tab pos="616585" algn="l"/>
              </a:tabLst>
            </a:pPr>
            <a:r>
              <a:rPr sz="1500" dirty="0">
                <a:solidFill>
                  <a:srgbClr val="464646"/>
                </a:solidFill>
                <a:latin typeface="Arial"/>
                <a:cs typeface="Arial"/>
              </a:rPr>
              <a:t>Catalog of </a:t>
            </a:r>
            <a:r>
              <a:rPr sz="1500" spc="-5" dirty="0">
                <a:solidFill>
                  <a:srgbClr val="464646"/>
                </a:solidFill>
                <a:latin typeface="Arial"/>
                <a:cs typeface="Arial"/>
              </a:rPr>
              <a:t>2300+ </a:t>
            </a:r>
            <a:r>
              <a:rPr sz="1500" dirty="0">
                <a:solidFill>
                  <a:srgbClr val="464646"/>
                </a:solidFill>
                <a:latin typeface="Arial"/>
                <a:cs typeface="Arial"/>
              </a:rPr>
              <a:t>IT </a:t>
            </a:r>
            <a:r>
              <a:rPr sz="1500" spc="-5" dirty="0">
                <a:solidFill>
                  <a:srgbClr val="464646"/>
                </a:solidFill>
                <a:latin typeface="Arial"/>
                <a:cs typeface="Arial"/>
              </a:rPr>
              <a:t>software</a:t>
            </a:r>
            <a:r>
              <a:rPr sz="1500" spc="-10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64646"/>
                </a:solidFill>
                <a:latin typeface="Arial"/>
                <a:cs typeface="Arial"/>
              </a:rPr>
              <a:t>solutions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916305" lvl="1" indent="-104139">
              <a:lnSpc>
                <a:spcPts val="1400"/>
              </a:lnSpc>
              <a:buClr>
                <a:srgbClr val="E98E30"/>
              </a:buClr>
              <a:buFontTx/>
              <a:buChar char="•"/>
              <a:tabLst>
                <a:tab pos="916940" algn="l"/>
              </a:tabLst>
            </a:pPr>
            <a:r>
              <a:rPr sz="1300" spc="-10" dirty="0">
                <a:solidFill>
                  <a:srgbClr val="464646"/>
                </a:solidFill>
                <a:latin typeface="Arial"/>
                <a:cs typeface="Arial"/>
              </a:rPr>
              <a:t>Including Paid, BYOL, Open Source, SaaS,</a:t>
            </a:r>
            <a:r>
              <a:rPr sz="1300" spc="16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64646"/>
                </a:solidFill>
                <a:latin typeface="Arial"/>
                <a:cs typeface="Arial"/>
              </a:rPr>
              <a:t>&amp;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  <a:p>
            <a:pPr marL="812800">
              <a:lnSpc>
                <a:spcPts val="1405"/>
              </a:lnSpc>
            </a:pPr>
            <a:r>
              <a:rPr sz="1300" spc="-5" dirty="0">
                <a:solidFill>
                  <a:srgbClr val="464646"/>
                </a:solidFill>
                <a:latin typeface="Arial"/>
                <a:cs typeface="Arial"/>
              </a:rPr>
              <a:t>free to try</a:t>
            </a:r>
            <a:r>
              <a:rPr sz="1300" spc="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64646"/>
                </a:solidFill>
                <a:latin typeface="Arial"/>
                <a:cs typeface="Arial"/>
              </a:rPr>
              <a:t>options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  <a:p>
            <a:pPr marL="615950" indent="-203200">
              <a:lnSpc>
                <a:spcPts val="1800"/>
              </a:lnSpc>
              <a:spcBef>
                <a:spcPts val="5"/>
              </a:spcBef>
              <a:buClr>
                <a:srgbClr val="E98E30"/>
              </a:buClr>
              <a:buFont typeface="Wingdings"/>
              <a:buChar char=""/>
              <a:tabLst>
                <a:tab pos="616585" algn="l"/>
              </a:tabLst>
            </a:pPr>
            <a:r>
              <a:rPr sz="1500" dirty="0">
                <a:solidFill>
                  <a:srgbClr val="464646"/>
                </a:solidFill>
                <a:latin typeface="Arial"/>
                <a:cs typeface="Arial"/>
              </a:rPr>
              <a:t>Pre-configured to operate </a:t>
            </a:r>
            <a:r>
              <a:rPr sz="1500" spc="-5" dirty="0">
                <a:solidFill>
                  <a:srgbClr val="464646"/>
                </a:solidFill>
                <a:latin typeface="Arial"/>
                <a:cs typeface="Arial"/>
              </a:rPr>
              <a:t>on</a:t>
            </a:r>
            <a:r>
              <a:rPr sz="1500" spc="-16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500" spc="-15" dirty="0">
                <a:solidFill>
                  <a:srgbClr val="464646"/>
                </a:solidFill>
                <a:latin typeface="Arial"/>
                <a:cs typeface="Arial"/>
              </a:rPr>
              <a:t>AWS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812800" marR="294005" lvl="1">
              <a:lnSpc>
                <a:spcPct val="80000"/>
              </a:lnSpc>
              <a:spcBef>
                <a:spcPts val="310"/>
              </a:spcBef>
              <a:buClr>
                <a:srgbClr val="E98E30"/>
              </a:buClr>
              <a:buFontTx/>
              <a:buChar char="•"/>
              <a:tabLst>
                <a:tab pos="916940" algn="l"/>
              </a:tabLst>
            </a:pPr>
            <a:r>
              <a:rPr sz="1300" spc="-5" dirty="0">
                <a:solidFill>
                  <a:srgbClr val="464646"/>
                </a:solidFill>
                <a:latin typeface="Arial"/>
                <a:cs typeface="Arial"/>
              </a:rPr>
              <a:t>Software checked by </a:t>
            </a:r>
            <a:r>
              <a:rPr sz="1300" spc="-10" dirty="0">
                <a:solidFill>
                  <a:srgbClr val="464646"/>
                </a:solidFill>
                <a:latin typeface="Arial"/>
                <a:cs typeface="Arial"/>
              </a:rPr>
              <a:t>AWS </a:t>
            </a:r>
            <a:r>
              <a:rPr sz="1300" spc="-5" dirty="0">
                <a:solidFill>
                  <a:srgbClr val="464646"/>
                </a:solidFill>
                <a:latin typeface="Arial"/>
                <a:cs typeface="Arial"/>
              </a:rPr>
              <a:t>for security and  operability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  <a:p>
            <a:pPr marL="615950" indent="-203200">
              <a:spcBef>
                <a:spcPts val="5"/>
              </a:spcBef>
              <a:buClr>
                <a:srgbClr val="E98E30"/>
              </a:buClr>
              <a:buFont typeface="Wingdings"/>
              <a:buChar char=""/>
              <a:tabLst>
                <a:tab pos="616585" algn="l"/>
              </a:tabLst>
            </a:pPr>
            <a:r>
              <a:rPr sz="1500" spc="-5" dirty="0">
                <a:solidFill>
                  <a:srgbClr val="464646"/>
                </a:solidFill>
                <a:latin typeface="Arial"/>
                <a:cs typeface="Arial"/>
              </a:rPr>
              <a:t>Deploys </a:t>
            </a:r>
            <a:r>
              <a:rPr sz="1500" dirty="0">
                <a:solidFill>
                  <a:srgbClr val="464646"/>
                </a:solidFill>
                <a:latin typeface="Arial"/>
                <a:cs typeface="Arial"/>
              </a:rPr>
              <a:t>to </a:t>
            </a:r>
            <a:r>
              <a:rPr sz="1500" spc="-15" dirty="0">
                <a:solidFill>
                  <a:srgbClr val="464646"/>
                </a:solidFill>
                <a:latin typeface="Arial"/>
                <a:cs typeface="Arial"/>
              </a:rPr>
              <a:t>AWS </a:t>
            </a:r>
            <a:r>
              <a:rPr sz="1500" spc="-5" dirty="0">
                <a:solidFill>
                  <a:srgbClr val="464646"/>
                </a:solidFill>
                <a:latin typeface="Arial"/>
                <a:cs typeface="Arial"/>
              </a:rPr>
              <a:t>environment in</a:t>
            </a:r>
            <a:r>
              <a:rPr sz="1500" spc="-11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64646"/>
                </a:solidFill>
                <a:latin typeface="Arial"/>
                <a:cs typeface="Arial"/>
              </a:rPr>
              <a:t>minutes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615950" indent="-203200">
              <a:buClr>
                <a:srgbClr val="E98E30"/>
              </a:buClr>
              <a:buFont typeface="Wingdings"/>
              <a:buChar char=""/>
              <a:tabLst>
                <a:tab pos="616585" algn="l"/>
              </a:tabLst>
            </a:pPr>
            <a:r>
              <a:rPr sz="1500" spc="-5" dirty="0">
                <a:solidFill>
                  <a:srgbClr val="464646"/>
                </a:solidFill>
                <a:latin typeface="Arial"/>
                <a:cs typeface="Arial"/>
              </a:rPr>
              <a:t>Flexible, </a:t>
            </a:r>
            <a:r>
              <a:rPr sz="1500" dirty="0">
                <a:solidFill>
                  <a:srgbClr val="464646"/>
                </a:solidFill>
                <a:latin typeface="Arial"/>
                <a:cs typeface="Arial"/>
              </a:rPr>
              <a:t>usage-based billing</a:t>
            </a:r>
            <a:r>
              <a:rPr sz="1500" spc="-4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64646"/>
                </a:solidFill>
                <a:latin typeface="Arial"/>
                <a:cs typeface="Arial"/>
              </a:rPr>
              <a:t>models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615950" indent="-203200">
              <a:spcBef>
                <a:spcPts val="5"/>
              </a:spcBef>
              <a:buClr>
                <a:srgbClr val="E98E30"/>
              </a:buClr>
              <a:buFont typeface="Wingdings"/>
              <a:buChar char=""/>
              <a:tabLst>
                <a:tab pos="616585" algn="l"/>
              </a:tabLst>
            </a:pPr>
            <a:r>
              <a:rPr sz="1500" spc="-5" dirty="0">
                <a:solidFill>
                  <a:srgbClr val="464646"/>
                </a:solidFill>
                <a:latin typeface="Arial"/>
                <a:cs typeface="Arial"/>
              </a:rPr>
              <a:t>Software </a:t>
            </a:r>
            <a:r>
              <a:rPr sz="1500" dirty="0">
                <a:solidFill>
                  <a:srgbClr val="464646"/>
                </a:solidFill>
                <a:latin typeface="Arial"/>
                <a:cs typeface="Arial"/>
              </a:rPr>
              <a:t>charges billed to </a:t>
            </a:r>
            <a:r>
              <a:rPr sz="1500" spc="-15" dirty="0">
                <a:solidFill>
                  <a:srgbClr val="464646"/>
                </a:solidFill>
                <a:latin typeface="Arial"/>
                <a:cs typeface="Arial"/>
              </a:rPr>
              <a:t>AWS</a:t>
            </a:r>
            <a:r>
              <a:rPr sz="1500" spc="-16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464646"/>
                </a:solidFill>
                <a:latin typeface="Arial"/>
                <a:cs typeface="Arial"/>
              </a:rPr>
              <a:t>account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331470" indent="272415">
              <a:lnSpc>
                <a:spcPct val="103200"/>
              </a:lnSpc>
              <a:spcBef>
                <a:spcPts val="200"/>
              </a:spcBef>
            </a:pPr>
            <a:r>
              <a:rPr sz="1900" spc="-5" dirty="0">
                <a:solidFill>
                  <a:srgbClr val="464646"/>
                </a:solidFill>
                <a:latin typeface="Arial"/>
                <a:cs typeface="Arial"/>
              </a:rPr>
              <a:t>Includes </a:t>
            </a:r>
            <a:r>
              <a:rPr sz="1900" u="heavy" spc="-30" dirty="0">
                <a:solidFill>
                  <a:srgbClr val="004A91"/>
                </a:solidFill>
                <a:uFill>
                  <a:solidFill>
                    <a:srgbClr val="004A91"/>
                  </a:solidFill>
                </a:uFill>
                <a:latin typeface="Arial"/>
                <a:cs typeface="Arial"/>
                <a:hlinkClick r:id="rId3"/>
              </a:rPr>
              <a:t>AWS </a:t>
            </a:r>
            <a:r>
              <a:rPr sz="1900" u="heavy" spc="-60" dirty="0">
                <a:solidFill>
                  <a:srgbClr val="004A91"/>
                </a:solidFill>
                <a:uFill>
                  <a:solidFill>
                    <a:srgbClr val="004A91"/>
                  </a:solidFill>
                </a:uFill>
                <a:latin typeface="Arial"/>
                <a:cs typeface="Arial"/>
                <a:hlinkClick r:id="rId3"/>
              </a:rPr>
              <a:t>Test </a:t>
            </a:r>
            <a:r>
              <a:rPr sz="1900" u="heavy" spc="-5" dirty="0">
                <a:solidFill>
                  <a:srgbClr val="004A91"/>
                </a:solidFill>
                <a:uFill>
                  <a:solidFill>
                    <a:srgbClr val="004A91"/>
                  </a:solidFill>
                </a:uFill>
                <a:latin typeface="Arial"/>
                <a:cs typeface="Arial"/>
                <a:hlinkClick r:id="rId3"/>
              </a:rPr>
              <a:t>Drive</a:t>
            </a:r>
            <a:r>
              <a:rPr sz="1900" spc="-5" dirty="0">
                <a:solidFill>
                  <a:srgbClr val="464646"/>
                </a:solidFill>
                <a:latin typeface="Arial"/>
                <a:cs typeface="Arial"/>
              </a:rPr>
              <a:t>.  </a:t>
            </a:r>
            <a:r>
              <a:rPr sz="1900" u="heavy" spc="-5" dirty="0">
                <a:solidFill>
                  <a:srgbClr val="004A91"/>
                </a:solidFill>
                <a:uFill>
                  <a:solidFill>
                    <a:srgbClr val="004A91"/>
                  </a:solidFill>
                </a:uFill>
                <a:latin typeface="Arial"/>
                <a:cs typeface="Arial"/>
              </a:rPr>
              <a:t>https://</a:t>
            </a:r>
            <a:r>
              <a:rPr sz="1900" u="heavy" spc="-5" dirty="0">
                <a:solidFill>
                  <a:srgbClr val="004A91"/>
                </a:solidFill>
                <a:uFill>
                  <a:solidFill>
                    <a:srgbClr val="004A91"/>
                  </a:solidFill>
                </a:uFill>
                <a:latin typeface="Arial"/>
                <a:cs typeface="Arial"/>
                <a:hlinkClick r:id="rId4"/>
              </a:rPr>
              <a:t>aws.amazon.com/marketplace</a:t>
            </a:r>
            <a:endParaRPr sz="19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71291" y="1597151"/>
            <a:ext cx="4063365" cy="4527972"/>
            <a:chOff x="4971288" y="1197863"/>
            <a:chExt cx="4063365" cy="3395979"/>
          </a:xfrm>
        </p:grpSpPr>
        <p:sp>
          <p:nvSpPr>
            <p:cNvPr id="11" name="object 11"/>
            <p:cNvSpPr/>
            <p:nvPr/>
          </p:nvSpPr>
          <p:spPr>
            <a:xfrm>
              <a:off x="4980432" y="1207007"/>
              <a:ext cx="4044696" cy="33771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975860" y="1202435"/>
              <a:ext cx="4053840" cy="3386454"/>
            </a:xfrm>
            <a:custGeom>
              <a:avLst/>
              <a:gdLst/>
              <a:ahLst/>
              <a:cxnLst/>
              <a:rect l="l" t="t" r="r" b="b"/>
              <a:pathLst>
                <a:path w="4053840" h="3386454">
                  <a:moveTo>
                    <a:pt x="0" y="3386328"/>
                  </a:moveTo>
                  <a:lnTo>
                    <a:pt x="4053840" y="3386328"/>
                  </a:lnTo>
                  <a:lnTo>
                    <a:pt x="4053840" y="0"/>
                  </a:lnTo>
                  <a:lnTo>
                    <a:pt x="0" y="0"/>
                  </a:lnTo>
                  <a:lnTo>
                    <a:pt x="0" y="3386328"/>
                  </a:lnTo>
                  <a:close/>
                </a:path>
              </a:pathLst>
            </a:custGeom>
            <a:ln w="9143">
              <a:solidFill>
                <a:srgbClr val="1B508D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7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87452"/>
            <a:ext cx="25666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/>
              <a:t>AWS</a:t>
            </a:r>
            <a:r>
              <a:rPr sz="2400" spc="-35" dirty="0"/>
              <a:t> </a:t>
            </a:r>
            <a:r>
              <a:rPr sz="2400" spc="-5" dirty="0"/>
              <a:t>Marketplace</a:t>
            </a:r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109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9509" y="1199490"/>
            <a:ext cx="76866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Enable success in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cloud with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software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access</a:t>
            </a:r>
            <a:r>
              <a:rPr sz="2400" spc="7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across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509" y="1687914"/>
            <a:ext cx="30600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your technology</a:t>
            </a:r>
            <a:r>
              <a:rPr sz="2400" spc="-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stack.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804" y="3102864"/>
            <a:ext cx="3072384" cy="2109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676" y="3430016"/>
            <a:ext cx="2444750" cy="287258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40640" rIns="0" bIns="0" rtlCol="0">
            <a:spAutoFit/>
          </a:bodyPr>
          <a:lstStyle/>
          <a:p>
            <a:pPr marL="5080" algn="ctr">
              <a:spcBef>
                <a:spcPts val="32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64864" y="4927602"/>
            <a:ext cx="2443480" cy="287899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41275" rIns="0" bIns="0" rtlCol="0">
            <a:spAutoFit/>
          </a:bodyPr>
          <a:lstStyle/>
          <a:p>
            <a:pPr algn="ctr">
              <a:spcBef>
                <a:spcPts val="32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1676" y="4927602"/>
            <a:ext cx="2444750" cy="287899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41275" rIns="0" bIns="0" rtlCol="0">
            <a:spAutoFit/>
          </a:bodyPr>
          <a:lstStyle/>
          <a:p>
            <a:pPr marL="1905" algn="ctr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4864" y="3430016"/>
            <a:ext cx="2443480" cy="287258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40640" rIns="0" bIns="0" rtlCol="0">
            <a:spAutoFit/>
          </a:bodyPr>
          <a:lstStyle/>
          <a:p>
            <a:pPr marL="810895">
              <a:spcBef>
                <a:spcPts val="32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1676" y="2680210"/>
            <a:ext cx="2444750" cy="287899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41275" rIns="0" bIns="0" rtlCol="0">
            <a:spAutoFit/>
          </a:bodyPr>
          <a:lstStyle/>
          <a:p>
            <a:pPr marL="2540" algn="ctr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64864" y="4177794"/>
            <a:ext cx="2443480" cy="288541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41910" rIns="0" bIns="0" rtlCol="0">
            <a:spAutoFit/>
          </a:bodyPr>
          <a:lstStyle/>
          <a:p>
            <a:pPr marL="313055">
              <a:spcBef>
                <a:spcPts val="33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Open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Source &amp;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4867" y="1861313"/>
            <a:ext cx="5131435" cy="368049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120650" rIns="0" bIns="0" rtlCol="0">
            <a:spAutoFit/>
          </a:bodyPr>
          <a:lstStyle/>
          <a:p>
            <a:pPr algn="ctr">
              <a:spcBef>
                <a:spcPts val="95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64864" y="2680210"/>
            <a:ext cx="2443480" cy="287899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41275" rIns="0" bIns="0" rtlCol="0">
            <a:spAutoFit/>
          </a:bodyPr>
          <a:lstStyle/>
          <a:p>
            <a:pPr marL="184785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51676" y="4177794"/>
            <a:ext cx="2444750" cy="288541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41910" rIns="0" bIns="0" rtlCol="0">
            <a:spAutoFit/>
          </a:bodyPr>
          <a:lstStyle/>
          <a:p>
            <a:pPr marL="772795">
              <a:spcBef>
                <a:spcPts val="33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64867" y="5573777"/>
            <a:ext cx="5131435" cy="312906"/>
          </a:xfrm>
          <a:prstGeom prst="rect">
            <a:avLst/>
          </a:prstGeom>
          <a:solidFill>
            <a:srgbClr val="414042"/>
          </a:solidFill>
        </p:spPr>
        <p:txBody>
          <a:bodyPr vert="horz" wrap="square" lIns="0" tIns="66040" rIns="0" bIns="0" rtlCol="0">
            <a:spAutoFit/>
          </a:bodyPr>
          <a:lstStyle/>
          <a:p>
            <a:pPr algn="ctr">
              <a:spcBef>
                <a:spcPts val="520"/>
              </a:spcBef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16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9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83947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Introduction </a:t>
            </a:r>
            <a:r>
              <a:rPr spc="-25" dirty="0"/>
              <a:t>to</a:t>
            </a:r>
            <a:r>
              <a:rPr spc="-70" dirty="0"/>
              <a:t> </a:t>
            </a:r>
            <a:r>
              <a:rPr spc="-5" dirty="0"/>
              <a:t>SaaS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457200" y="1981203"/>
            <a:ext cx="8229600" cy="4567019"/>
          </a:xfrm>
          <a:prstGeom prst="rect">
            <a:avLst/>
          </a:prstGeom>
        </p:spPr>
        <p:txBody>
          <a:bodyPr vert="horz" wrap="square" lIns="0" tIns="964311" rIns="0" bIns="0" rtlCol="0">
            <a:spAutoFit/>
          </a:bodyPr>
          <a:lstStyle/>
          <a:p>
            <a:pPr marL="0" marR="508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spc="-45" dirty="0" smtClean="0"/>
              <a:t>Software </a:t>
            </a:r>
            <a:r>
              <a:rPr spc="-65" dirty="0"/>
              <a:t>as a </a:t>
            </a:r>
            <a:r>
              <a:rPr spc="-40" dirty="0"/>
              <a:t>Service </a:t>
            </a:r>
            <a:r>
              <a:rPr spc="-65" dirty="0"/>
              <a:t>(SaaS), </a:t>
            </a:r>
            <a:r>
              <a:rPr spc="-10" dirty="0"/>
              <a:t>on </a:t>
            </a:r>
            <a:r>
              <a:rPr spc="-35" dirty="0"/>
              <a:t>demand </a:t>
            </a:r>
            <a:r>
              <a:rPr spc="-40" dirty="0" smtClean="0"/>
              <a:t>software, </a:t>
            </a:r>
            <a:r>
              <a:rPr spc="-50" dirty="0"/>
              <a:t>is </a:t>
            </a:r>
            <a:r>
              <a:rPr spc="-65" dirty="0"/>
              <a:t>a  </a:t>
            </a:r>
            <a:r>
              <a:rPr spc="-40" dirty="0"/>
              <a:t>software </a:t>
            </a:r>
            <a:r>
              <a:rPr spc="-35" dirty="0"/>
              <a:t>delivery </a:t>
            </a:r>
            <a:r>
              <a:rPr spc="-20" dirty="0"/>
              <a:t>model </a:t>
            </a:r>
            <a:r>
              <a:rPr spc="-25" dirty="0"/>
              <a:t>in </a:t>
            </a:r>
            <a:r>
              <a:rPr spc="-10" dirty="0"/>
              <a:t>which </a:t>
            </a:r>
            <a:r>
              <a:rPr spc="-40" dirty="0"/>
              <a:t>software </a:t>
            </a:r>
            <a:r>
              <a:rPr spc="-35" dirty="0"/>
              <a:t>and </a:t>
            </a:r>
            <a:r>
              <a:rPr spc="-30" dirty="0"/>
              <a:t>its  </a:t>
            </a:r>
            <a:r>
              <a:rPr spc="-35" dirty="0"/>
              <a:t>associated data </a:t>
            </a:r>
            <a:r>
              <a:rPr spc="-60" dirty="0"/>
              <a:t>are </a:t>
            </a:r>
            <a:r>
              <a:rPr spc="-20" dirty="0"/>
              <a:t>hosted </a:t>
            </a:r>
            <a:r>
              <a:rPr spc="-35" dirty="0">
                <a:solidFill>
                  <a:srgbClr val="FF0000"/>
                </a:solidFill>
              </a:rPr>
              <a:t>centrally</a:t>
            </a:r>
            <a:r>
              <a:rPr spc="-35" dirty="0"/>
              <a:t> and </a:t>
            </a:r>
            <a:r>
              <a:rPr spc="-40" dirty="0"/>
              <a:t>accessed</a:t>
            </a:r>
            <a:r>
              <a:rPr spc="-225" dirty="0"/>
              <a:t> </a:t>
            </a:r>
            <a:r>
              <a:rPr spc="-35" dirty="0"/>
              <a:t>using  </a:t>
            </a:r>
            <a:r>
              <a:rPr spc="-65" dirty="0"/>
              <a:t>a </a:t>
            </a:r>
            <a:r>
              <a:rPr spc="-15" dirty="0"/>
              <a:t>thin-client, </a:t>
            </a:r>
            <a:r>
              <a:rPr spc="-40" dirty="0"/>
              <a:t>usually </a:t>
            </a:r>
            <a:r>
              <a:rPr spc="-65" dirty="0"/>
              <a:t>a </a:t>
            </a:r>
            <a:r>
              <a:rPr spc="-30" dirty="0"/>
              <a:t>web </a:t>
            </a:r>
            <a:r>
              <a:rPr spc="-50" dirty="0"/>
              <a:t>browser </a:t>
            </a:r>
            <a:r>
              <a:rPr spc="-55" dirty="0"/>
              <a:t>over </a:t>
            </a:r>
            <a:r>
              <a:rPr spc="-5" dirty="0"/>
              <a:t>the</a:t>
            </a:r>
            <a:r>
              <a:rPr spc="-365" dirty="0"/>
              <a:t> </a:t>
            </a:r>
            <a:r>
              <a:rPr spc="-25" dirty="0"/>
              <a:t>internet</a:t>
            </a:r>
            <a:r>
              <a:rPr spc="-25" dirty="0" smtClean="0"/>
              <a:t>.</a:t>
            </a:r>
            <a:endParaRPr lang="en-IN" spc="-25" dirty="0" smtClean="0"/>
          </a:p>
          <a:p>
            <a:pPr marL="0" marR="508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450" spc="-25" dirty="0" err="1" smtClean="0">
                <a:latin typeface="Arial"/>
                <a:cs typeface="Arial"/>
              </a:rPr>
              <a:t>Eg</a:t>
            </a:r>
            <a:endParaRPr lang="en-IN" sz="2450" spc="-25" dirty="0" smtClean="0">
              <a:latin typeface="Arial"/>
              <a:cs typeface="Arial"/>
            </a:endParaRPr>
          </a:p>
          <a:p>
            <a:pPr marR="5080" algn="just">
              <a:spcBef>
                <a:spcPts val="0"/>
              </a:spcBef>
            </a:pPr>
            <a:r>
              <a:rPr lang="en-IN" sz="2450" spc="-25" dirty="0" smtClean="0">
                <a:latin typeface="Arial"/>
                <a:cs typeface="Arial"/>
              </a:rPr>
              <a:t>Gmail(Google)</a:t>
            </a:r>
          </a:p>
          <a:p>
            <a:pPr marR="5080" algn="just">
              <a:spcBef>
                <a:spcPts val="0"/>
              </a:spcBef>
            </a:pPr>
            <a:r>
              <a:rPr lang="en-IN" sz="2450" spc="-25" dirty="0" smtClean="0">
                <a:latin typeface="Arial"/>
                <a:cs typeface="Arial"/>
              </a:rPr>
              <a:t>Fb</a:t>
            </a:r>
            <a:endParaRPr sz="24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3" y="279402"/>
            <a:ext cx="6344157" cy="615553"/>
          </a:xfrm>
        </p:spPr>
        <p:txBody>
          <a:bodyPr/>
          <a:lstStyle/>
          <a:p>
            <a:pPr algn="ctr"/>
            <a:r>
              <a:rPr lang="en-US" dirty="0"/>
              <a:t>DevOps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97002"/>
            <a:ext cx="8153400" cy="2954655"/>
          </a:xfrm>
        </p:spPr>
        <p:txBody>
          <a:bodyPr/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dirty="0"/>
              <a:t>DevOps is a set of practices that works to automate and integrate the processes between software development and IT teams, so they can build, test, and release software faster and more reliably.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dirty="0"/>
              <a:t>The term DevOps was formed by combining the words “development” and “operations” and signifies a cultural shift that bridges the gap between development and operation teams, which historically functioned in siloes.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53694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27600"/>
            <a:ext cx="9144000" cy="1300480"/>
            <a:chOff x="0" y="3695700"/>
            <a:chExt cx="9144000" cy="975360"/>
          </a:xfrm>
        </p:grpSpPr>
        <p:sp>
          <p:nvSpPr>
            <p:cNvPr id="3" name="object 3"/>
            <p:cNvSpPr/>
            <p:nvPr/>
          </p:nvSpPr>
          <p:spPr>
            <a:xfrm>
              <a:off x="5969508" y="4067556"/>
              <a:ext cx="705612" cy="577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032166" y="4186915"/>
              <a:ext cx="1110566" cy="231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167383" y="4279391"/>
              <a:ext cx="1272540" cy="2499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91027" y="4194048"/>
              <a:ext cx="1056131" cy="4282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44651" y="3942588"/>
              <a:ext cx="1696212" cy="225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851904" y="3695700"/>
              <a:ext cx="1525524" cy="2194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258450" y="4308348"/>
              <a:ext cx="1306802" cy="1920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5544" y="187453"/>
            <a:ext cx="7529830" cy="1541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0" dirty="0">
                <a:solidFill>
                  <a:srgbClr val="464646"/>
                </a:solidFill>
                <a:latin typeface="Arial"/>
                <a:cs typeface="Arial"/>
              </a:rPr>
              <a:t>AWS</a:t>
            </a:r>
            <a:r>
              <a:rPr sz="2400" b="1" spc="-5" dirty="0">
                <a:solidFill>
                  <a:srgbClr val="464646"/>
                </a:solidFill>
                <a:latin typeface="Arial"/>
                <a:cs typeface="Arial"/>
              </a:rPr>
              <a:t> Marketplace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650">
              <a:solidFill>
                <a:prstClr val="black"/>
              </a:solidFill>
              <a:latin typeface="Arial"/>
              <a:cs typeface="Arial"/>
            </a:endParaRPr>
          </a:p>
          <a:p>
            <a:pPr marL="16510"/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Leverage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a broad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catalog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of IT software to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support</a:t>
            </a:r>
            <a:r>
              <a:rPr sz="2400" spc="-6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your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6510"/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workload</a:t>
            </a:r>
            <a:r>
              <a:rPr sz="2400" spc="1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needs.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1312" y="2517649"/>
            <a:ext cx="826008" cy="5750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08549" y="2462786"/>
            <a:ext cx="588263" cy="631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09591" y="4214370"/>
            <a:ext cx="1778507" cy="239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59426" y="3241039"/>
            <a:ext cx="1195303" cy="5892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72411" y="2507488"/>
            <a:ext cx="810768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42862" y="3196335"/>
            <a:ext cx="629411" cy="6888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85518" y="2548129"/>
            <a:ext cx="1072895" cy="426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66844" y="2574544"/>
            <a:ext cx="976884" cy="4240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12007" y="3431178"/>
            <a:ext cx="1362456" cy="3388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2231" y="3361763"/>
            <a:ext cx="1161895" cy="4949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48030" y="4070096"/>
            <a:ext cx="1629155" cy="3962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77795" y="3241041"/>
            <a:ext cx="510540" cy="6441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0727" y="4206239"/>
            <a:ext cx="935736" cy="6786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60110" y="2605023"/>
            <a:ext cx="1426463" cy="3474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86333" y="4022899"/>
            <a:ext cx="794887" cy="5450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02467" y="4842695"/>
            <a:ext cx="1340076" cy="4034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15699" y="4905829"/>
            <a:ext cx="1137596" cy="4342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16433" y="4633813"/>
            <a:ext cx="1519018" cy="3913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7008" y="4104639"/>
            <a:ext cx="1197864" cy="4389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09758" y="3171528"/>
            <a:ext cx="525574" cy="6655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4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87452"/>
            <a:ext cx="60896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</a:rPr>
              <a:t>Choosing the </a:t>
            </a:r>
            <a:r>
              <a:rPr sz="2400" dirty="0">
                <a:solidFill>
                  <a:srgbClr val="404040"/>
                </a:solidFill>
              </a:rPr>
              <a:t>Right </a:t>
            </a:r>
            <a:r>
              <a:rPr sz="2400" spc="-5" dirty="0">
                <a:solidFill>
                  <a:srgbClr val="404040"/>
                </a:solidFill>
              </a:rPr>
              <a:t>Amazon EC2</a:t>
            </a:r>
            <a:r>
              <a:rPr sz="2400" spc="-95" dirty="0">
                <a:solidFill>
                  <a:srgbClr val="404040"/>
                </a:solidFill>
              </a:rPr>
              <a:t> </a:t>
            </a:r>
            <a:r>
              <a:rPr sz="2400" spc="-5" dirty="0">
                <a:solidFill>
                  <a:srgbClr val="404040"/>
                </a:solidFill>
              </a:rPr>
              <a:t>Instance</a:t>
            </a:r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112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37009" y="1199895"/>
            <a:ext cx="7731125" cy="35913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160020">
              <a:spcBef>
                <a:spcPts val="105"/>
              </a:spcBef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EC2 instance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types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are optimized for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different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use cases and</a:t>
            </a:r>
            <a:r>
              <a:rPr sz="2000" spc="-18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come  in multiple sizes. This allows you to optimally scale resources to  your workload</a:t>
            </a:r>
            <a:r>
              <a:rPr sz="2000" spc="-5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requirements.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">
              <a:spcBef>
                <a:spcPts val="480"/>
              </a:spcBef>
            </a:pPr>
            <a:r>
              <a:rPr sz="2000" spc="-25" dirty="0">
                <a:solidFill>
                  <a:srgbClr val="464646"/>
                </a:solidFill>
                <a:latin typeface="Arial"/>
                <a:cs typeface="Arial"/>
              </a:rPr>
              <a:t>AWS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uses Intel</a:t>
            </a:r>
            <a:r>
              <a:rPr sz="1950" baseline="25641" dirty="0">
                <a:solidFill>
                  <a:srgbClr val="E98E30"/>
                </a:solidFill>
                <a:latin typeface="Arial"/>
                <a:cs typeface="Arial"/>
              </a:rPr>
              <a:t>® </a:t>
            </a:r>
            <a:r>
              <a:rPr sz="2000" spc="5" dirty="0">
                <a:solidFill>
                  <a:srgbClr val="E98E30"/>
                </a:solidFill>
                <a:latin typeface="Arial"/>
                <a:cs typeface="Arial"/>
              </a:rPr>
              <a:t>Xeon</a:t>
            </a:r>
            <a:r>
              <a:rPr sz="1950" spc="7" baseline="25641" dirty="0">
                <a:solidFill>
                  <a:srgbClr val="E98E30"/>
                </a:solidFill>
                <a:latin typeface="Arial"/>
                <a:cs typeface="Arial"/>
              </a:rPr>
              <a:t>®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processors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for EC2 instances,</a:t>
            </a:r>
            <a:r>
              <a:rPr sz="2000" spc="26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providing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"/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customers with high performance and</a:t>
            </a:r>
            <a:r>
              <a:rPr sz="2000" spc="-114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value.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" marR="257810">
              <a:spcBef>
                <a:spcPts val="480"/>
              </a:spcBef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Consider the following when choosing your instances: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Core</a:t>
            </a:r>
            <a:r>
              <a:rPr sz="2000" spc="-145" dirty="0">
                <a:solidFill>
                  <a:srgbClr val="E98E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count,  memory size, storage size and </a:t>
            </a:r>
            <a:r>
              <a:rPr sz="2000" spc="-5" dirty="0">
                <a:solidFill>
                  <a:srgbClr val="E98E30"/>
                </a:solidFill>
                <a:latin typeface="Arial"/>
                <a:cs typeface="Arial"/>
              </a:rPr>
              <a:t>type,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network performance, and  CPU</a:t>
            </a:r>
            <a:r>
              <a:rPr sz="2000" spc="-5" dirty="0">
                <a:solidFill>
                  <a:srgbClr val="E98E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technologies.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" marR="30480">
              <a:spcBef>
                <a:spcPts val="484"/>
              </a:spcBef>
            </a:pP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Hurry</a:t>
            </a:r>
            <a:r>
              <a:rPr sz="2000" spc="-35" dirty="0">
                <a:solidFill>
                  <a:srgbClr val="E98E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Up</a:t>
            </a:r>
            <a:r>
              <a:rPr sz="2000" spc="-15" dirty="0">
                <a:solidFill>
                  <a:srgbClr val="E98E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and</a:t>
            </a:r>
            <a:r>
              <a:rPr sz="2000" spc="-10" dirty="0">
                <a:solidFill>
                  <a:srgbClr val="E98E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Go</a:t>
            </a:r>
            <a:r>
              <a:rPr sz="2000" spc="-15" dirty="0">
                <a:solidFill>
                  <a:srgbClr val="E98E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Idle</a:t>
            </a:r>
            <a:r>
              <a:rPr sz="2000" spc="10" dirty="0">
                <a:solidFill>
                  <a:srgbClr val="E98E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-</a:t>
            </a:r>
            <a:r>
              <a:rPr sz="2000" spc="-1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A</a:t>
            </a:r>
            <a:r>
              <a:rPr sz="2000" spc="-114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larger</a:t>
            </a:r>
            <a:r>
              <a:rPr sz="2000" spc="-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compute</a:t>
            </a:r>
            <a:r>
              <a:rPr sz="2000" spc="-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instance</a:t>
            </a:r>
            <a:r>
              <a:rPr sz="2000" spc="-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can</a:t>
            </a:r>
            <a:r>
              <a:rPr sz="2000" spc="-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save</a:t>
            </a:r>
            <a:r>
              <a:rPr sz="2000" spc="-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you</a:t>
            </a:r>
            <a:r>
              <a:rPr sz="2000" spc="-1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time 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and </a:t>
            </a:r>
            <a:r>
              <a:rPr sz="2000" spc="-25" dirty="0">
                <a:solidFill>
                  <a:srgbClr val="464646"/>
                </a:solidFill>
                <a:latin typeface="Arial"/>
                <a:cs typeface="Arial"/>
              </a:rPr>
              <a:t>money,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therefore paying more per hour for a shorter amount of 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time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can be less</a:t>
            </a:r>
            <a:r>
              <a:rPr sz="2000" spc="-6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expensive.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9013" y="134173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9013" y="264221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013" y="353629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013" y="483677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143" y="187452"/>
            <a:ext cx="36144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Get the </a:t>
            </a:r>
            <a:r>
              <a:rPr sz="2400" dirty="0"/>
              <a:t>Intel</a:t>
            </a:r>
            <a:r>
              <a:rPr sz="2400" baseline="24305" dirty="0"/>
              <a:t>®</a:t>
            </a:r>
            <a:r>
              <a:rPr sz="2400" spc="112" baseline="24305" dirty="0"/>
              <a:t> </a:t>
            </a:r>
            <a:r>
              <a:rPr sz="2400" spc="-5" dirty="0"/>
              <a:t>Advantage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113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49013" y="211389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013" y="365821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013" y="4836775"/>
            <a:ext cx="152835" cy="2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4109" y="1159257"/>
            <a:ext cx="8035925" cy="35964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280"/>
              </a:lnSpc>
              <a:spcBef>
                <a:spcPts val="105"/>
              </a:spcBef>
            </a:pPr>
            <a:r>
              <a:rPr sz="2000" spc="-10" dirty="0">
                <a:solidFill>
                  <a:srgbClr val="464646"/>
                </a:solidFill>
                <a:latin typeface="Arial"/>
                <a:cs typeface="Arial"/>
              </a:rPr>
              <a:t>Intel’s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latest 22nm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Haswell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microarchitecture on new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C4</a:t>
            </a:r>
            <a:r>
              <a:rPr sz="2000" spc="-9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instances,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">
              <a:lnSpc>
                <a:spcPts val="2280"/>
              </a:lnSpc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with custom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Intel</a:t>
            </a:r>
            <a:r>
              <a:rPr sz="1950" baseline="25641" dirty="0">
                <a:solidFill>
                  <a:srgbClr val="E98E30"/>
                </a:solidFill>
                <a:latin typeface="Arial"/>
                <a:cs typeface="Arial"/>
              </a:rPr>
              <a:t>® </a:t>
            </a:r>
            <a:r>
              <a:rPr sz="2000" spc="5" dirty="0">
                <a:solidFill>
                  <a:srgbClr val="E98E30"/>
                </a:solidFill>
                <a:latin typeface="Arial"/>
                <a:cs typeface="Arial"/>
              </a:rPr>
              <a:t>Xeon</a:t>
            </a:r>
            <a:r>
              <a:rPr sz="1950" spc="7" baseline="25641" dirty="0">
                <a:solidFill>
                  <a:srgbClr val="E98E30"/>
                </a:solidFill>
                <a:latin typeface="Arial"/>
                <a:cs typeface="Arial"/>
              </a:rPr>
              <a:t>® </a:t>
            </a:r>
            <a:r>
              <a:rPr sz="2000" spc="-5" dirty="0">
                <a:solidFill>
                  <a:srgbClr val="E98E30"/>
                </a:solidFill>
                <a:latin typeface="Arial"/>
                <a:cs typeface="Arial"/>
              </a:rPr>
              <a:t>v3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processors, provides new</a:t>
            </a:r>
            <a:r>
              <a:rPr sz="2000" spc="-1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features: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0" marR="191770">
              <a:lnSpc>
                <a:spcPct val="90000"/>
              </a:lnSpc>
              <a:spcBef>
                <a:spcPts val="480"/>
              </a:spcBef>
            </a:pP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Haswell microarchitecture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has better branch prediction; greater 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efficiency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at prefetching instructions and data; along with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other 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improvements that can </a:t>
            </a:r>
            <a:r>
              <a:rPr sz="2000" b="1" dirty="0">
                <a:solidFill>
                  <a:srgbClr val="464646"/>
                </a:solidFill>
                <a:latin typeface="Arial"/>
                <a:cs typeface="Arial"/>
              </a:rPr>
              <a:t>boost existing applications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’</a:t>
            </a:r>
            <a:r>
              <a:rPr sz="2000" spc="-22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64646"/>
                </a:solidFill>
                <a:latin typeface="Arial"/>
                <a:cs typeface="Arial"/>
              </a:rPr>
              <a:t>performance 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by </a:t>
            </a:r>
            <a:r>
              <a:rPr sz="2000" b="1" dirty="0">
                <a:solidFill>
                  <a:srgbClr val="464646"/>
                </a:solidFill>
                <a:latin typeface="Arial"/>
                <a:cs typeface="Arial"/>
              </a:rPr>
              <a:t>30% or</a:t>
            </a:r>
            <a:r>
              <a:rPr sz="2000" b="1" spc="-4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64646"/>
                </a:solidFill>
                <a:latin typeface="Arial"/>
                <a:cs typeface="Arial"/>
              </a:rPr>
              <a:t>more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0" marR="328930">
              <a:lnSpc>
                <a:spcPts val="2160"/>
              </a:lnSpc>
              <a:spcBef>
                <a:spcPts val="509"/>
              </a:spcBef>
            </a:pP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P </a:t>
            </a:r>
            <a:r>
              <a:rPr sz="2000" spc="-5" dirty="0">
                <a:solidFill>
                  <a:srgbClr val="E98E30"/>
                </a:solidFill>
                <a:latin typeface="Arial"/>
                <a:cs typeface="Arial"/>
              </a:rPr>
              <a:t>state </a:t>
            </a: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and C state control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provides the ability to individually</a:t>
            </a:r>
            <a:r>
              <a:rPr sz="2000" spc="-18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tune  each cores performance and sleep states to improve application  performance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0" marR="30480">
              <a:lnSpc>
                <a:spcPts val="2160"/>
              </a:lnSpc>
              <a:spcBef>
                <a:spcPts val="484"/>
              </a:spcBef>
            </a:pPr>
            <a:r>
              <a:rPr sz="2000" dirty="0">
                <a:solidFill>
                  <a:srgbClr val="E98E30"/>
                </a:solidFill>
                <a:latin typeface="Arial"/>
                <a:cs typeface="Arial"/>
              </a:rPr>
              <a:t>Intel</a:t>
            </a:r>
            <a:r>
              <a:rPr sz="1950" baseline="25641" dirty="0">
                <a:solidFill>
                  <a:srgbClr val="E98E30"/>
                </a:solidFill>
                <a:latin typeface="Arial"/>
                <a:cs typeface="Arial"/>
              </a:rPr>
              <a:t>® </a:t>
            </a:r>
            <a:r>
              <a:rPr sz="2000" spc="-25" dirty="0">
                <a:solidFill>
                  <a:srgbClr val="E98E30"/>
                </a:solidFill>
                <a:latin typeface="Arial"/>
                <a:cs typeface="Arial"/>
              </a:rPr>
              <a:t>AVX2.0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instructions can double the floating-point performance  for compute-intensive workloads over Intel</a:t>
            </a:r>
            <a:r>
              <a:rPr sz="1950" baseline="25641" dirty="0">
                <a:solidFill>
                  <a:srgbClr val="464646"/>
                </a:solidFill>
                <a:latin typeface="Arial"/>
                <a:cs typeface="Arial"/>
              </a:rPr>
              <a:t>® </a:t>
            </a:r>
            <a:r>
              <a:rPr sz="2000" spc="-40" dirty="0">
                <a:solidFill>
                  <a:srgbClr val="464646"/>
                </a:solidFill>
                <a:latin typeface="Arial"/>
                <a:cs typeface="Arial"/>
              </a:rPr>
              <a:t>AVX,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and provide  additional instructions useful for compression and</a:t>
            </a:r>
            <a:r>
              <a:rPr sz="2000" spc="-16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encryption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73211" y="1426063"/>
            <a:ext cx="772668" cy="1375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146" y="187452"/>
            <a:ext cx="44519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Intel</a:t>
            </a:r>
            <a:r>
              <a:rPr sz="2400" baseline="24305" dirty="0"/>
              <a:t>® </a:t>
            </a:r>
            <a:r>
              <a:rPr sz="2400" spc="-5" dirty="0"/>
              <a:t>Processor</a:t>
            </a:r>
            <a:r>
              <a:rPr sz="2400" spc="-250" dirty="0"/>
              <a:t> </a:t>
            </a:r>
            <a:r>
              <a:rPr sz="2400" spc="-20" dirty="0"/>
              <a:t>Technologies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37006" y="1110488"/>
            <a:ext cx="7717790" cy="34578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8100" marR="30480">
              <a:lnSpc>
                <a:spcPct val="80000"/>
              </a:lnSpc>
              <a:spcBef>
                <a:spcPts val="620"/>
              </a:spcBef>
            </a:pPr>
            <a:r>
              <a:rPr sz="2200" b="1" dirty="0">
                <a:solidFill>
                  <a:srgbClr val="E98E30"/>
                </a:solidFill>
                <a:latin typeface="Arial"/>
                <a:cs typeface="Arial"/>
              </a:rPr>
              <a:t>Intel</a:t>
            </a:r>
            <a:r>
              <a:rPr sz="2175" b="1" baseline="24904" dirty="0">
                <a:solidFill>
                  <a:srgbClr val="E98E30"/>
                </a:solidFill>
                <a:latin typeface="Arial"/>
                <a:cs typeface="Arial"/>
              </a:rPr>
              <a:t>® </a:t>
            </a:r>
            <a:r>
              <a:rPr sz="2200" b="1" spc="-60" dirty="0">
                <a:solidFill>
                  <a:srgbClr val="E98E30"/>
                </a:solidFill>
                <a:latin typeface="Arial"/>
                <a:cs typeface="Arial"/>
              </a:rPr>
              <a:t>AVX </a:t>
            </a:r>
            <a:r>
              <a:rPr sz="2200" spc="-5" dirty="0">
                <a:solidFill>
                  <a:srgbClr val="464646"/>
                </a:solidFill>
                <a:latin typeface="Arial"/>
                <a:cs typeface="Arial"/>
              </a:rPr>
              <a:t>– Get dramatically better performance for highly  parallel HPC workloads such as </a:t>
            </a:r>
            <a:r>
              <a:rPr sz="2200" dirty="0">
                <a:solidFill>
                  <a:srgbClr val="464646"/>
                </a:solidFill>
                <a:latin typeface="Arial"/>
                <a:cs typeface="Arial"/>
              </a:rPr>
              <a:t>life </a:t>
            </a:r>
            <a:r>
              <a:rPr sz="2200" spc="-5" dirty="0">
                <a:solidFill>
                  <a:srgbClr val="464646"/>
                </a:solidFill>
                <a:latin typeface="Arial"/>
                <a:cs typeface="Arial"/>
              </a:rPr>
              <a:t>science engineering, data  mining, financial analysis, or other technical computing  </a:t>
            </a:r>
            <a:r>
              <a:rPr sz="2200" dirty="0">
                <a:solidFill>
                  <a:srgbClr val="464646"/>
                </a:solidFill>
                <a:latin typeface="Arial"/>
                <a:cs typeface="Arial"/>
              </a:rPr>
              <a:t>applications. </a:t>
            </a:r>
            <a:r>
              <a:rPr sz="2200" spc="-60" dirty="0">
                <a:solidFill>
                  <a:srgbClr val="464646"/>
                </a:solidFill>
                <a:latin typeface="Arial"/>
                <a:cs typeface="Arial"/>
              </a:rPr>
              <a:t>AVX </a:t>
            </a:r>
            <a:r>
              <a:rPr sz="2200" spc="-5" dirty="0">
                <a:solidFill>
                  <a:srgbClr val="464646"/>
                </a:solidFill>
                <a:latin typeface="Arial"/>
                <a:cs typeface="Arial"/>
              </a:rPr>
              <a:t>also enhances image, video, and audio  processing.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38100" marR="322580">
              <a:lnSpc>
                <a:spcPct val="80000"/>
              </a:lnSpc>
              <a:spcBef>
                <a:spcPts val="535"/>
              </a:spcBef>
            </a:pPr>
            <a:r>
              <a:rPr sz="2200" b="1" dirty="0">
                <a:solidFill>
                  <a:srgbClr val="E98E30"/>
                </a:solidFill>
                <a:latin typeface="Arial"/>
                <a:cs typeface="Arial"/>
              </a:rPr>
              <a:t>Intel</a:t>
            </a:r>
            <a:r>
              <a:rPr sz="2175" b="1" baseline="24904" dirty="0">
                <a:solidFill>
                  <a:srgbClr val="E98E30"/>
                </a:solidFill>
                <a:latin typeface="Arial"/>
                <a:cs typeface="Arial"/>
              </a:rPr>
              <a:t>® </a:t>
            </a:r>
            <a:r>
              <a:rPr sz="2200" b="1" spc="-5" dirty="0">
                <a:solidFill>
                  <a:srgbClr val="E98E30"/>
                </a:solidFill>
                <a:latin typeface="Arial"/>
                <a:cs typeface="Arial"/>
              </a:rPr>
              <a:t>AES-NI </a:t>
            </a:r>
            <a:r>
              <a:rPr sz="2200" spc="-5" dirty="0">
                <a:solidFill>
                  <a:srgbClr val="464646"/>
                </a:solidFill>
                <a:latin typeface="Arial"/>
                <a:cs typeface="Arial"/>
              </a:rPr>
              <a:t>– Enhance your security with these new  encryption instructions that reduce the performance penalty  associated with encrypting/decrypting</a:t>
            </a:r>
            <a:r>
              <a:rPr sz="2200" spc="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64646"/>
                </a:solidFill>
                <a:latin typeface="Arial"/>
                <a:cs typeface="Arial"/>
              </a:rPr>
              <a:t>data.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38100" marR="374015">
              <a:lnSpc>
                <a:spcPct val="80000"/>
              </a:lnSpc>
              <a:spcBef>
                <a:spcPts val="525"/>
              </a:spcBef>
            </a:pPr>
            <a:r>
              <a:rPr sz="2200" b="1" dirty="0">
                <a:solidFill>
                  <a:srgbClr val="E98E30"/>
                </a:solidFill>
                <a:latin typeface="Arial"/>
                <a:cs typeface="Arial"/>
              </a:rPr>
              <a:t>Intel</a:t>
            </a:r>
            <a:r>
              <a:rPr sz="2175" b="1" baseline="24904" dirty="0">
                <a:solidFill>
                  <a:srgbClr val="E98E30"/>
                </a:solidFill>
                <a:latin typeface="Arial"/>
                <a:cs typeface="Arial"/>
              </a:rPr>
              <a:t>® </a:t>
            </a:r>
            <a:r>
              <a:rPr sz="2200" b="1" spc="-35" dirty="0">
                <a:solidFill>
                  <a:srgbClr val="E98E30"/>
                </a:solidFill>
                <a:latin typeface="Arial"/>
                <a:cs typeface="Arial"/>
              </a:rPr>
              <a:t>Turbo </a:t>
            </a:r>
            <a:r>
              <a:rPr sz="2200" b="1" spc="-5" dirty="0">
                <a:solidFill>
                  <a:srgbClr val="E98E30"/>
                </a:solidFill>
                <a:latin typeface="Arial"/>
                <a:cs typeface="Arial"/>
              </a:rPr>
              <a:t>Boost </a:t>
            </a:r>
            <a:r>
              <a:rPr sz="2200" b="1" spc="-20" dirty="0">
                <a:solidFill>
                  <a:srgbClr val="E98E30"/>
                </a:solidFill>
                <a:latin typeface="Arial"/>
                <a:cs typeface="Arial"/>
              </a:rPr>
              <a:t>Technology </a:t>
            </a:r>
            <a:r>
              <a:rPr sz="2200" spc="-5" dirty="0">
                <a:solidFill>
                  <a:srgbClr val="464646"/>
                </a:solidFill>
                <a:latin typeface="Arial"/>
                <a:cs typeface="Arial"/>
              </a:rPr>
              <a:t>– Get more computing  power when you need </a:t>
            </a:r>
            <a:r>
              <a:rPr sz="2200" dirty="0">
                <a:solidFill>
                  <a:srgbClr val="464646"/>
                </a:solidFill>
                <a:latin typeface="Arial"/>
                <a:cs typeface="Arial"/>
              </a:rPr>
              <a:t>it </a:t>
            </a:r>
            <a:r>
              <a:rPr sz="2200" spc="-5" dirty="0">
                <a:solidFill>
                  <a:srgbClr val="464646"/>
                </a:solidFill>
                <a:latin typeface="Arial"/>
                <a:cs typeface="Arial"/>
              </a:rPr>
              <a:t>with performance that adapts to  spikes in your workload with </a:t>
            </a:r>
            <a:r>
              <a:rPr sz="2200" spc="5" dirty="0">
                <a:solidFill>
                  <a:srgbClr val="464646"/>
                </a:solidFill>
                <a:latin typeface="Arial"/>
                <a:cs typeface="Arial"/>
              </a:rPr>
              <a:t>Intel</a:t>
            </a:r>
            <a:r>
              <a:rPr sz="2175" spc="7" baseline="24904" dirty="0">
                <a:solidFill>
                  <a:srgbClr val="464646"/>
                </a:solidFill>
                <a:latin typeface="Arial"/>
                <a:cs typeface="Arial"/>
              </a:rPr>
              <a:t>® </a:t>
            </a:r>
            <a:r>
              <a:rPr sz="2200" spc="-20" dirty="0">
                <a:solidFill>
                  <a:srgbClr val="464646"/>
                </a:solidFill>
                <a:latin typeface="Arial"/>
                <a:cs typeface="Arial"/>
              </a:rPr>
              <a:t>Turbo </a:t>
            </a:r>
            <a:r>
              <a:rPr sz="2200" spc="-5" dirty="0">
                <a:solidFill>
                  <a:srgbClr val="464646"/>
                </a:solidFill>
                <a:latin typeface="Arial"/>
                <a:cs typeface="Arial"/>
              </a:rPr>
              <a:t>Boost </a:t>
            </a:r>
            <a:r>
              <a:rPr sz="2200" spc="-30" dirty="0">
                <a:solidFill>
                  <a:srgbClr val="464646"/>
                </a:solidFill>
                <a:latin typeface="Arial"/>
                <a:cs typeface="Arial"/>
              </a:rPr>
              <a:t>Technology  </a:t>
            </a:r>
            <a:r>
              <a:rPr sz="2200" spc="-5" dirty="0">
                <a:solidFill>
                  <a:srgbClr val="464646"/>
                </a:solidFill>
                <a:latin typeface="Arial"/>
                <a:cs typeface="Arial"/>
              </a:rPr>
              <a:t>2.0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0174" y="1264519"/>
            <a:ext cx="163285" cy="224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174" y="3142087"/>
            <a:ext cx="163285" cy="224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174" y="4304391"/>
            <a:ext cx="163285" cy="224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53983" y="1993083"/>
            <a:ext cx="771144" cy="137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1874" y="3211744"/>
            <a:ext cx="956944" cy="494453"/>
          </a:xfrm>
          <a:custGeom>
            <a:avLst/>
            <a:gdLst/>
            <a:ahLst/>
            <a:cxnLst/>
            <a:rect l="l" t="t" r="r" b="b"/>
            <a:pathLst>
              <a:path w="956944" h="370839">
                <a:moveTo>
                  <a:pt x="956729" y="0"/>
                </a:moveTo>
                <a:lnTo>
                  <a:pt x="0" y="0"/>
                </a:lnTo>
                <a:lnTo>
                  <a:pt x="0" y="370839"/>
                </a:lnTo>
                <a:lnTo>
                  <a:pt x="956729" y="370839"/>
                </a:lnTo>
                <a:lnTo>
                  <a:pt x="956729" y="0"/>
                </a:lnTo>
                <a:close/>
              </a:path>
            </a:pathLst>
          </a:custGeom>
          <a:solidFill>
            <a:srgbClr val="1B508D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8695" y="4200652"/>
            <a:ext cx="1990089" cy="494453"/>
          </a:xfrm>
          <a:custGeom>
            <a:avLst/>
            <a:gdLst/>
            <a:ahLst/>
            <a:cxnLst/>
            <a:rect l="l" t="t" r="r" b="b"/>
            <a:pathLst>
              <a:path w="1990089" h="370839">
                <a:moveTo>
                  <a:pt x="1989658" y="0"/>
                </a:moveTo>
                <a:lnTo>
                  <a:pt x="1022108" y="0"/>
                </a:lnTo>
                <a:lnTo>
                  <a:pt x="0" y="0"/>
                </a:lnTo>
                <a:lnTo>
                  <a:pt x="0" y="370840"/>
                </a:lnTo>
                <a:lnTo>
                  <a:pt x="1022096" y="370840"/>
                </a:lnTo>
                <a:lnTo>
                  <a:pt x="1989658" y="370840"/>
                </a:lnTo>
                <a:lnTo>
                  <a:pt x="1989658" y="0"/>
                </a:lnTo>
                <a:close/>
              </a:path>
            </a:pathLst>
          </a:custGeom>
          <a:solidFill>
            <a:srgbClr val="1B508D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91982" y="4200652"/>
            <a:ext cx="1033144" cy="494453"/>
          </a:xfrm>
          <a:custGeom>
            <a:avLst/>
            <a:gdLst/>
            <a:ahLst/>
            <a:cxnLst/>
            <a:rect l="l" t="t" r="r" b="b"/>
            <a:pathLst>
              <a:path w="1033145" h="370839">
                <a:moveTo>
                  <a:pt x="1032929" y="0"/>
                </a:moveTo>
                <a:lnTo>
                  <a:pt x="0" y="0"/>
                </a:lnTo>
                <a:lnTo>
                  <a:pt x="0" y="370840"/>
                </a:lnTo>
                <a:lnTo>
                  <a:pt x="1032929" y="370840"/>
                </a:lnTo>
                <a:lnTo>
                  <a:pt x="1032929" y="0"/>
                </a:lnTo>
                <a:close/>
              </a:path>
            </a:pathLst>
          </a:custGeom>
          <a:solidFill>
            <a:srgbClr val="1B508D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1803" y="2214372"/>
          <a:ext cx="8869676" cy="4498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855"/>
                <a:gridCol w="956309"/>
                <a:gridCol w="1021714"/>
                <a:gridCol w="967104"/>
                <a:gridCol w="1108710"/>
                <a:gridCol w="1311910"/>
                <a:gridCol w="1091565"/>
                <a:gridCol w="1032509"/>
              </a:tblGrid>
              <a:tr h="580813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b="1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AWS </a:t>
                      </a:r>
                      <a:r>
                        <a:rPr sz="15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Instance</a:t>
                      </a:r>
                      <a:r>
                        <a:rPr sz="1500" b="1" spc="-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R w="12700">
                      <a:solidFill>
                        <a:srgbClr val="464646"/>
                      </a:solidFill>
                      <a:prstDash val="solid"/>
                    </a:lnR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spc="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spc="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G2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spc="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</a:tr>
              <a:tr h="926253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b="1" spc="-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processor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R w="12700">
                      <a:solidFill>
                        <a:srgbClr val="46464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5910" marR="52705" indent="-2362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spc="-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Xeon®  family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marR="85725" indent="-628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spc="-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Xeon® 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E5-2676</a:t>
                      </a:r>
                      <a:r>
                        <a:rPr sz="1500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 marR="57785" indent="-628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spc="-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Xeon®  E5-2666</a:t>
                      </a:r>
                      <a:r>
                        <a:rPr sz="1500" spc="-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 marR="128270" indent="-628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spc="-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Xeon® 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E5-2670</a:t>
                      </a:r>
                      <a:r>
                        <a:rPr sz="1500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2430" marR="229235" indent="-1543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spc="-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Xeon® 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E5-2670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 marR="120014" indent="-628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spc="-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Xeon® 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E5-2670</a:t>
                      </a:r>
                      <a:r>
                        <a:rPr sz="1500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89535" indent="-628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spc="-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Xeon® 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E5-2676</a:t>
                      </a:r>
                      <a:r>
                        <a:rPr sz="1500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</a:tr>
              <a:tr h="926253">
                <a:tc>
                  <a:txBody>
                    <a:bodyPr/>
                    <a:lstStyle/>
                    <a:p>
                      <a:pPr marL="6985" marR="401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b="1" spc="-1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process  technology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R w="12700">
                      <a:solidFill>
                        <a:srgbClr val="464646"/>
                      </a:solidFill>
                      <a:prstDash val="solid"/>
                    </a:lnR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22nm</a:t>
                      </a:r>
                      <a:r>
                        <a:rPr sz="1500" spc="-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Haswell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22nm</a:t>
                      </a:r>
                      <a:r>
                        <a:rPr sz="1500" spc="-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Haswell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22nm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Ivy</a:t>
                      </a:r>
                      <a:r>
                        <a:rPr sz="1500" spc="-8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Bridge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32nm Sandy</a:t>
                      </a:r>
                      <a:r>
                        <a:rPr sz="1500" spc="-8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Bridge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22nm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Ivy</a:t>
                      </a:r>
                      <a:r>
                        <a:rPr sz="1500" spc="-9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Bridge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22nm</a:t>
                      </a:r>
                      <a:r>
                        <a:rPr sz="1500" spc="-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Haswell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</a:tr>
              <a:tr h="494452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b="1" spc="-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AVX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R w="12700">
                      <a:solidFill>
                        <a:srgbClr val="46464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</a:tr>
              <a:tr h="494452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5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</a:t>
                      </a:r>
                      <a:r>
                        <a:rPr sz="1500" b="1" spc="-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AVX2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3613" marB="0">
                    <a:lnR w="12700">
                      <a:solidFill>
                        <a:srgbClr val="464646"/>
                      </a:solidFill>
                      <a:prstDash val="solid"/>
                    </a:lnR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905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905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905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905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905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905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9050">
                      <a:solidFill>
                        <a:srgbClr val="464646"/>
                      </a:solidFill>
                      <a:prstDash val="solid"/>
                    </a:lnB>
                  </a:tcPr>
                </a:tc>
              </a:tr>
              <a:tr h="581660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Intel® </a:t>
                      </a:r>
                      <a:r>
                        <a:rPr sz="1500" b="1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Turbo</a:t>
                      </a:r>
                      <a:r>
                        <a:rPr sz="1500" b="1" spc="-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Boost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R w="12700">
                      <a:solidFill>
                        <a:srgbClr val="46464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905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905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905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905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905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905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905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R w="12700">
                      <a:solidFill>
                        <a:srgbClr val="464646"/>
                      </a:solidFill>
                      <a:prstDash val="solid"/>
                    </a:lnR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EBS</a:t>
                      </a:r>
                      <a:r>
                        <a:rPr sz="1500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only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EBS</a:t>
                      </a:r>
                      <a:r>
                        <a:rPr sz="1500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only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EBS</a:t>
                      </a:r>
                      <a:r>
                        <a:rPr sz="1500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only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SSD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SSD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SSD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5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HDD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64646"/>
                      </a:solidFill>
                      <a:prstDash val="solid"/>
                    </a:lnL>
                    <a:lnR w="12700">
                      <a:solidFill>
                        <a:srgbClr val="464646"/>
                      </a:solidFill>
                      <a:prstDash val="solid"/>
                    </a:lnR>
                    <a:lnT w="12700">
                      <a:solidFill>
                        <a:srgbClr val="464646"/>
                      </a:solidFill>
                      <a:prstDash val="solid"/>
                    </a:lnT>
                    <a:lnB w="12700">
                      <a:solidFill>
                        <a:srgbClr val="464646"/>
                      </a:solidFill>
                      <a:prstDash val="solid"/>
                    </a:lnB>
                    <a:solidFill>
                      <a:srgbClr val="D1DCE8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51803" y="1728384"/>
            <a:ext cx="8873490" cy="0"/>
          </a:xfrm>
          <a:custGeom>
            <a:avLst/>
            <a:gdLst/>
            <a:ahLst/>
            <a:cxnLst/>
            <a:rect l="l" t="t" r="r" b="b"/>
            <a:pathLst>
              <a:path w="8873490">
                <a:moveTo>
                  <a:pt x="0" y="0"/>
                </a:moveTo>
                <a:lnTo>
                  <a:pt x="8873070" y="0"/>
                </a:lnTo>
              </a:path>
            </a:pathLst>
          </a:custGeom>
          <a:ln w="12700">
            <a:solidFill>
              <a:srgbClr val="1B508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5002" y="1834217"/>
            <a:ext cx="67183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b="1" spc="-10" dirty="0">
                <a:solidFill>
                  <a:srgbClr val="464646"/>
                </a:solidFill>
                <a:latin typeface="Arial"/>
                <a:cs typeface="Arial"/>
              </a:rPr>
              <a:t>B</a:t>
            </a: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urstable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6270" y="1834217"/>
            <a:ext cx="64770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b="1" spc="-10" dirty="0">
                <a:solidFill>
                  <a:srgbClr val="464646"/>
                </a:solidFill>
                <a:latin typeface="Arial"/>
                <a:cs typeface="Arial"/>
              </a:rPr>
              <a:t>B</a:t>
            </a: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alanc</a:t>
            </a:r>
            <a:r>
              <a:rPr sz="1100" b="1" spc="-5" dirty="0">
                <a:solidFill>
                  <a:srgbClr val="464646"/>
                </a:solidFill>
                <a:latin typeface="Arial"/>
                <a:cs typeface="Arial"/>
              </a:rPr>
              <a:t>e</a:t>
            </a: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d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9316" y="1834217"/>
            <a:ext cx="63246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b="1" spc="-5" dirty="0">
                <a:solidFill>
                  <a:srgbClr val="464646"/>
                </a:solidFill>
                <a:latin typeface="Arial"/>
                <a:cs typeface="Arial"/>
              </a:rPr>
              <a:t>Compute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2847" y="1834217"/>
            <a:ext cx="56388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Memory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80255" y="1834217"/>
            <a:ext cx="3295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G</a:t>
            </a:r>
            <a:r>
              <a:rPr sz="1100" b="1" spc="-5" dirty="0">
                <a:solidFill>
                  <a:srgbClr val="464646"/>
                </a:solidFill>
                <a:latin typeface="Arial"/>
                <a:cs typeface="Arial"/>
              </a:rPr>
              <a:t>P</a:t>
            </a: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U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39712" y="1834217"/>
            <a:ext cx="2146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b="1" spc="5" dirty="0">
                <a:solidFill>
                  <a:srgbClr val="464646"/>
                </a:solidFill>
                <a:latin typeface="Arial"/>
                <a:cs typeface="Arial"/>
              </a:rPr>
              <a:t>I/O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36714" y="1834217"/>
            <a:ext cx="54673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b="1" spc="-5" dirty="0">
                <a:solidFill>
                  <a:srgbClr val="464646"/>
                </a:solidFill>
                <a:latin typeface="Arial"/>
                <a:cs typeface="Arial"/>
              </a:rPr>
              <a:t>S</a:t>
            </a: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tora</a:t>
            </a:r>
            <a:r>
              <a:rPr sz="1100" b="1" spc="-5" dirty="0">
                <a:solidFill>
                  <a:srgbClr val="464646"/>
                </a:solidFill>
                <a:latin typeface="Arial"/>
                <a:cs typeface="Arial"/>
              </a:rPr>
              <a:t>g</a:t>
            </a:r>
            <a:r>
              <a:rPr sz="1100" b="1" dirty="0">
                <a:solidFill>
                  <a:srgbClr val="464646"/>
                </a:solidFill>
                <a:latin typeface="Arial"/>
                <a:cs typeface="Arial"/>
              </a:rPr>
              <a:t>e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143" y="187452"/>
            <a:ext cx="57378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EC2 Instances </a:t>
            </a:r>
            <a:r>
              <a:rPr sz="2400" spc="5" dirty="0"/>
              <a:t>with </a:t>
            </a:r>
            <a:r>
              <a:rPr sz="2400" dirty="0"/>
              <a:t>Intel</a:t>
            </a:r>
            <a:r>
              <a:rPr sz="2400" baseline="24305" dirty="0"/>
              <a:t>®</a:t>
            </a:r>
            <a:r>
              <a:rPr sz="2400" spc="247" baseline="24305" dirty="0"/>
              <a:t> </a:t>
            </a:r>
            <a:r>
              <a:rPr sz="2400" spc="-20" dirty="0"/>
              <a:t>Technologies</a:t>
            </a:r>
            <a:endParaRPr sz="2400"/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115</a:t>
            </a:fld>
            <a:endParaRPr dirty="0"/>
          </a:p>
        </p:txBody>
      </p:sp>
      <p:grpSp>
        <p:nvGrpSpPr>
          <p:cNvPr id="19" name="object 19"/>
          <p:cNvGrpSpPr/>
          <p:nvPr/>
        </p:nvGrpSpPr>
        <p:grpSpPr>
          <a:xfrm>
            <a:off x="1857755" y="3824223"/>
            <a:ext cx="226060" cy="304800"/>
            <a:chOff x="1857755" y="2868167"/>
            <a:chExt cx="226060" cy="228600"/>
          </a:xfrm>
        </p:grpSpPr>
        <p:sp>
          <p:nvSpPr>
            <p:cNvPr id="20" name="object 20"/>
            <p:cNvSpPr/>
            <p:nvPr/>
          </p:nvSpPr>
          <p:spPr>
            <a:xfrm>
              <a:off x="1857755" y="2868167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904999" y="2892551"/>
              <a:ext cx="131063" cy="1341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900427" y="2887979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857755" y="4813807"/>
            <a:ext cx="226060" cy="304800"/>
            <a:chOff x="1857755" y="3610355"/>
            <a:chExt cx="226060" cy="228600"/>
          </a:xfrm>
        </p:grpSpPr>
        <p:sp>
          <p:nvSpPr>
            <p:cNvPr id="24" name="object 24"/>
            <p:cNvSpPr/>
            <p:nvPr/>
          </p:nvSpPr>
          <p:spPr>
            <a:xfrm>
              <a:off x="1857755" y="3610355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904999" y="3634739"/>
              <a:ext cx="131063" cy="1341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900427" y="3630167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869692" y="3840480"/>
            <a:ext cx="226060" cy="304800"/>
            <a:chOff x="2869692" y="2880360"/>
            <a:chExt cx="226060" cy="228600"/>
          </a:xfrm>
        </p:grpSpPr>
        <p:sp>
          <p:nvSpPr>
            <p:cNvPr id="28" name="object 28"/>
            <p:cNvSpPr/>
            <p:nvPr/>
          </p:nvSpPr>
          <p:spPr>
            <a:xfrm>
              <a:off x="2869692" y="2880360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916936" y="2904744"/>
              <a:ext cx="131063" cy="1341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912364" y="2900172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859023" y="4828031"/>
            <a:ext cx="226060" cy="304800"/>
            <a:chOff x="2859023" y="3621023"/>
            <a:chExt cx="226060" cy="228600"/>
          </a:xfrm>
        </p:grpSpPr>
        <p:sp>
          <p:nvSpPr>
            <p:cNvPr id="32" name="object 32"/>
            <p:cNvSpPr/>
            <p:nvPr/>
          </p:nvSpPr>
          <p:spPr>
            <a:xfrm>
              <a:off x="2859023" y="3621023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906267" y="3645407"/>
              <a:ext cx="131063" cy="1341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901695" y="3640835"/>
              <a:ext cx="140208" cy="1432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826764" y="3832352"/>
            <a:ext cx="226060" cy="304800"/>
            <a:chOff x="3826764" y="2874264"/>
            <a:chExt cx="226060" cy="228600"/>
          </a:xfrm>
        </p:grpSpPr>
        <p:sp>
          <p:nvSpPr>
            <p:cNvPr id="36" name="object 36"/>
            <p:cNvSpPr/>
            <p:nvPr/>
          </p:nvSpPr>
          <p:spPr>
            <a:xfrm>
              <a:off x="3826764" y="2874264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874008" y="2898648"/>
              <a:ext cx="131063" cy="1341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869436" y="2894076"/>
              <a:ext cx="140208" cy="1432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869695" y="4307839"/>
            <a:ext cx="1184275" cy="304800"/>
            <a:chOff x="2869692" y="3230879"/>
            <a:chExt cx="1184275" cy="228600"/>
          </a:xfrm>
        </p:grpSpPr>
        <p:sp>
          <p:nvSpPr>
            <p:cNvPr id="40" name="object 40"/>
            <p:cNvSpPr/>
            <p:nvPr/>
          </p:nvSpPr>
          <p:spPr>
            <a:xfrm>
              <a:off x="2869692" y="3230879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2916936" y="3255263"/>
              <a:ext cx="131063" cy="1341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2912364" y="3250691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3828288" y="3230879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875532" y="3255263"/>
              <a:ext cx="131063" cy="1341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870960" y="3250691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3826764" y="4823968"/>
            <a:ext cx="226060" cy="304800"/>
            <a:chOff x="3826764" y="3617976"/>
            <a:chExt cx="226060" cy="228600"/>
          </a:xfrm>
        </p:grpSpPr>
        <p:sp>
          <p:nvSpPr>
            <p:cNvPr id="47" name="object 47"/>
            <p:cNvSpPr/>
            <p:nvPr/>
          </p:nvSpPr>
          <p:spPr>
            <a:xfrm>
              <a:off x="3826764" y="3617976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874008" y="3642360"/>
              <a:ext cx="131063" cy="1341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3869436" y="3637788"/>
              <a:ext cx="140208" cy="1432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4895088" y="3840480"/>
            <a:ext cx="226060" cy="304800"/>
            <a:chOff x="4895088" y="2880360"/>
            <a:chExt cx="226060" cy="228600"/>
          </a:xfrm>
        </p:grpSpPr>
        <p:sp>
          <p:nvSpPr>
            <p:cNvPr id="51" name="object 51"/>
            <p:cNvSpPr/>
            <p:nvPr/>
          </p:nvSpPr>
          <p:spPr>
            <a:xfrm>
              <a:off x="4895088" y="2880360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4942332" y="2904744"/>
              <a:ext cx="131063" cy="1341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937760" y="2900172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4895088" y="4813807"/>
            <a:ext cx="226060" cy="304800"/>
            <a:chOff x="4895088" y="3610355"/>
            <a:chExt cx="226060" cy="228600"/>
          </a:xfrm>
        </p:grpSpPr>
        <p:sp>
          <p:nvSpPr>
            <p:cNvPr id="55" name="object 55"/>
            <p:cNvSpPr/>
            <p:nvPr/>
          </p:nvSpPr>
          <p:spPr>
            <a:xfrm>
              <a:off x="4895088" y="3610355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942332" y="3634739"/>
              <a:ext cx="131063" cy="1341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4937760" y="3630167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6086855" y="3840480"/>
            <a:ext cx="226060" cy="304800"/>
            <a:chOff x="6086855" y="2880360"/>
            <a:chExt cx="226060" cy="228600"/>
          </a:xfrm>
        </p:grpSpPr>
        <p:sp>
          <p:nvSpPr>
            <p:cNvPr id="59" name="object 59"/>
            <p:cNvSpPr/>
            <p:nvPr/>
          </p:nvSpPr>
          <p:spPr>
            <a:xfrm>
              <a:off x="6086855" y="2880360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134099" y="2904744"/>
              <a:ext cx="131063" cy="1341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129527" y="2900172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6086855" y="4811776"/>
            <a:ext cx="226060" cy="304800"/>
            <a:chOff x="6086855" y="3608832"/>
            <a:chExt cx="226060" cy="228600"/>
          </a:xfrm>
        </p:grpSpPr>
        <p:sp>
          <p:nvSpPr>
            <p:cNvPr id="63" name="object 63"/>
            <p:cNvSpPr/>
            <p:nvPr/>
          </p:nvSpPr>
          <p:spPr>
            <a:xfrm>
              <a:off x="6086855" y="3608832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134099" y="3633216"/>
              <a:ext cx="131063" cy="1341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129527" y="3628644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280147" y="3840480"/>
            <a:ext cx="226060" cy="304800"/>
            <a:chOff x="7280147" y="2880360"/>
            <a:chExt cx="226060" cy="228600"/>
          </a:xfrm>
        </p:grpSpPr>
        <p:sp>
          <p:nvSpPr>
            <p:cNvPr id="67" name="object 67"/>
            <p:cNvSpPr/>
            <p:nvPr/>
          </p:nvSpPr>
          <p:spPr>
            <a:xfrm>
              <a:off x="7280147" y="2880360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7327391" y="2904744"/>
              <a:ext cx="131063" cy="1341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7322819" y="2900172"/>
              <a:ext cx="140207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7280147" y="4823968"/>
            <a:ext cx="226060" cy="304800"/>
            <a:chOff x="7280147" y="3617976"/>
            <a:chExt cx="226060" cy="228600"/>
          </a:xfrm>
        </p:grpSpPr>
        <p:sp>
          <p:nvSpPr>
            <p:cNvPr id="71" name="object 71"/>
            <p:cNvSpPr/>
            <p:nvPr/>
          </p:nvSpPr>
          <p:spPr>
            <a:xfrm>
              <a:off x="7280147" y="3617976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7327391" y="3642360"/>
              <a:ext cx="131063" cy="1341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7322819" y="3637788"/>
              <a:ext cx="140207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8359140" y="3840480"/>
            <a:ext cx="226060" cy="304800"/>
            <a:chOff x="8359140" y="2880360"/>
            <a:chExt cx="226060" cy="228600"/>
          </a:xfrm>
        </p:grpSpPr>
        <p:sp>
          <p:nvSpPr>
            <p:cNvPr id="75" name="object 75"/>
            <p:cNvSpPr/>
            <p:nvPr/>
          </p:nvSpPr>
          <p:spPr>
            <a:xfrm>
              <a:off x="8359140" y="2880360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8406384" y="2904744"/>
              <a:ext cx="131064" cy="1341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8401812" y="2900172"/>
              <a:ext cx="140208" cy="1432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8359140" y="4307839"/>
            <a:ext cx="226060" cy="304800"/>
            <a:chOff x="8359140" y="3230879"/>
            <a:chExt cx="226060" cy="228600"/>
          </a:xfrm>
        </p:grpSpPr>
        <p:sp>
          <p:nvSpPr>
            <p:cNvPr id="79" name="object 79"/>
            <p:cNvSpPr/>
            <p:nvPr/>
          </p:nvSpPr>
          <p:spPr>
            <a:xfrm>
              <a:off x="8359140" y="3230879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8406384" y="3255263"/>
              <a:ext cx="131064" cy="1341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1" name="object 81"/>
          <p:cNvSpPr/>
          <p:nvPr/>
        </p:nvSpPr>
        <p:spPr>
          <a:xfrm>
            <a:off x="8401811" y="4334256"/>
            <a:ext cx="140208" cy="1910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8359140" y="4823968"/>
            <a:ext cx="226060" cy="304800"/>
            <a:chOff x="8359140" y="3617976"/>
            <a:chExt cx="226060" cy="228600"/>
          </a:xfrm>
        </p:grpSpPr>
        <p:sp>
          <p:nvSpPr>
            <p:cNvPr id="83" name="object 83"/>
            <p:cNvSpPr/>
            <p:nvPr/>
          </p:nvSpPr>
          <p:spPr>
            <a:xfrm>
              <a:off x="8359140" y="3617976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8406384" y="3642360"/>
              <a:ext cx="131064" cy="1341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8401812" y="3637788"/>
              <a:ext cx="140208" cy="1432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1857755" y="3328415"/>
            <a:ext cx="226060" cy="304800"/>
            <a:chOff x="1857755" y="2496311"/>
            <a:chExt cx="226060" cy="228600"/>
          </a:xfrm>
        </p:grpSpPr>
        <p:sp>
          <p:nvSpPr>
            <p:cNvPr id="87" name="object 87"/>
            <p:cNvSpPr/>
            <p:nvPr/>
          </p:nvSpPr>
          <p:spPr>
            <a:xfrm>
              <a:off x="1857755" y="2496311"/>
              <a:ext cx="225551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1904999" y="2520695"/>
              <a:ext cx="131063" cy="1341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900427" y="2516123"/>
              <a:ext cx="140208" cy="143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2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7" y="187452"/>
            <a:ext cx="43097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Current </a:t>
            </a:r>
            <a:r>
              <a:rPr sz="2400" dirty="0"/>
              <a:t>Generation</a:t>
            </a:r>
            <a:r>
              <a:rPr sz="2400" spc="-35" dirty="0"/>
              <a:t> </a:t>
            </a:r>
            <a:r>
              <a:rPr sz="2400" spc="-5" dirty="0"/>
              <a:t>Instances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116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0441" y="1617471"/>
          <a:ext cx="8515350" cy="49174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9345"/>
                <a:gridCol w="4866005"/>
              </a:tblGrid>
              <a:tr h="4944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Instance</a:t>
                      </a:r>
                      <a:r>
                        <a:rPr sz="21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Family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Some Use</a:t>
                      </a:r>
                      <a:r>
                        <a:rPr sz="2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Cases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</a:tr>
              <a:tr h="13343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General purpose (t2, m4,</a:t>
                      </a:r>
                      <a:r>
                        <a:rPr sz="21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m3)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Low-traffic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websites and </a:t>
                      </a:r>
                      <a:r>
                        <a:rPr sz="21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2100" spc="7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applications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Small databases and mid-size</a:t>
                      </a:r>
                      <a:r>
                        <a:rPr sz="21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databases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418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DBCD"/>
                    </a:solidFill>
                  </a:tcPr>
                </a:tc>
              </a:tr>
              <a:tr h="772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Compute </a:t>
                      </a: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optimized (c4,</a:t>
                      </a:r>
                      <a:r>
                        <a:rPr sz="2100" b="1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c3)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High performance front-end</a:t>
                      </a:r>
                      <a:r>
                        <a:rPr sz="21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fleets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Video-encoding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DE8"/>
                    </a:solidFill>
                  </a:tcPr>
                </a:tc>
              </a:tr>
              <a:tr h="772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 optimized</a:t>
                      </a:r>
                      <a:r>
                        <a:rPr sz="21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(r3)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High performance</a:t>
                      </a:r>
                      <a:r>
                        <a:rPr sz="21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databases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Distributed memory</a:t>
                      </a:r>
                      <a:r>
                        <a:rPr sz="21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caches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DBCD"/>
                    </a:solidFill>
                  </a:tcPr>
                </a:tc>
              </a:tr>
              <a:tr h="772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 optimized (i2,</a:t>
                      </a:r>
                      <a:r>
                        <a:rPr sz="21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d2)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100" spc="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warehousing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Log or data-processing</a:t>
                      </a:r>
                      <a:r>
                        <a:rPr sz="21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applications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DE8"/>
                    </a:solidFill>
                  </a:tcPr>
                </a:tc>
              </a:tr>
              <a:tr h="772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GPU instances</a:t>
                      </a:r>
                      <a:r>
                        <a:rPr sz="21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(g2)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8E30"/>
                    </a:solidFill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3D application</a:t>
                      </a:r>
                      <a:r>
                        <a:rPr sz="2100" spc="-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streaming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Machine</a:t>
                      </a:r>
                      <a:r>
                        <a:rPr sz="21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503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DBC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332" y="1853986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332" y="2390434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332" y="3902242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332" y="4438690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5544" y="187453"/>
            <a:ext cx="6676390" cy="4247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464646"/>
                </a:solidFill>
                <a:latin typeface="Arial"/>
                <a:cs typeface="Arial"/>
              </a:rPr>
              <a:t>Instance Metadata &amp; User</a:t>
            </a:r>
            <a:r>
              <a:rPr sz="2400" b="1" spc="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64646"/>
                </a:solidFill>
                <a:latin typeface="Arial"/>
                <a:cs typeface="Arial"/>
              </a:rPr>
              <a:t>Data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6510"/>
            <a:r>
              <a:rPr sz="2400" b="1" spc="-5" dirty="0">
                <a:solidFill>
                  <a:srgbClr val="464646"/>
                </a:solidFill>
                <a:latin typeface="Arial"/>
                <a:cs typeface="Arial"/>
              </a:rPr>
              <a:t>Instance </a:t>
            </a:r>
            <a:r>
              <a:rPr sz="2400" b="1" dirty="0">
                <a:solidFill>
                  <a:srgbClr val="464646"/>
                </a:solidFill>
                <a:latin typeface="Arial"/>
                <a:cs typeface="Arial"/>
              </a:rPr>
              <a:t>Metadata: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9410">
              <a:spcBef>
                <a:spcPts val="290"/>
              </a:spcBef>
            </a:pP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Is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data about your instance.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9410" marR="5080">
              <a:lnSpc>
                <a:spcPts val="2590"/>
              </a:lnSpc>
              <a:spcBef>
                <a:spcPts val="615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Can be used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configure or manage a running  instance.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6510">
              <a:spcBef>
                <a:spcPts val="254"/>
              </a:spcBef>
            </a:pPr>
            <a:r>
              <a:rPr sz="2400" b="1" spc="-5" dirty="0">
                <a:solidFill>
                  <a:srgbClr val="464646"/>
                </a:solidFill>
                <a:latin typeface="Arial"/>
                <a:cs typeface="Arial"/>
              </a:rPr>
              <a:t>Instance User</a:t>
            </a:r>
            <a:r>
              <a:rPr sz="2400" b="1" spc="1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64646"/>
                </a:solidFill>
                <a:latin typeface="Arial"/>
                <a:cs typeface="Arial"/>
              </a:rPr>
              <a:t>Data: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9410" marR="327025">
              <a:lnSpc>
                <a:spcPct val="100099"/>
              </a:lnSpc>
              <a:spcBef>
                <a:spcPts val="285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Can be passed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to the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instance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at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launch.  Can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be used to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perform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common</a:t>
            </a:r>
            <a:r>
              <a:rPr sz="2400" spc="-6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automated 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configuration</a:t>
            </a:r>
            <a:r>
              <a:rPr sz="2400" spc="1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tasks.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359410">
              <a:spcBef>
                <a:spcPts val="290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Runs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scripts after the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instance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starts.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332" y="5413965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23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7" y="187452"/>
            <a:ext cx="42424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Retrieving Instance</a:t>
            </a:r>
            <a:r>
              <a:rPr sz="2400" spc="5" dirty="0"/>
              <a:t> </a:t>
            </a:r>
            <a:r>
              <a:rPr sz="2400" spc="-5" dirty="0"/>
              <a:t>Metadata</a:t>
            </a:r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2406" y="1199490"/>
            <a:ext cx="4756150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To </a:t>
            </a:r>
            <a:r>
              <a:rPr spc="-5" dirty="0"/>
              <a:t>view all categories </a:t>
            </a:r>
            <a:r>
              <a:rPr dirty="0"/>
              <a:t>of </a:t>
            </a:r>
            <a:r>
              <a:rPr spc="-5" dirty="0"/>
              <a:t>instance  metadata </a:t>
            </a:r>
            <a:r>
              <a:rPr dirty="0"/>
              <a:t>from </a:t>
            </a:r>
            <a:r>
              <a:rPr spc="-5" dirty="0"/>
              <a:t>within a running  instance, use </a:t>
            </a:r>
            <a:r>
              <a:rPr dirty="0"/>
              <a:t>the </a:t>
            </a:r>
            <a:r>
              <a:rPr spc="-5" dirty="0"/>
              <a:t>following URI:  </a:t>
            </a:r>
            <a:r>
              <a:rPr dirty="0">
                <a:hlinkClick r:id="rId2"/>
              </a:rPr>
              <a:t>http:</a:t>
            </a:r>
            <a:r>
              <a:rPr spc="5" dirty="0">
                <a:hlinkClick r:id="rId2"/>
              </a:rPr>
              <a:t>/</a:t>
            </a:r>
            <a:r>
              <a:rPr dirty="0">
                <a:hlinkClick r:id="rId2"/>
              </a:rPr>
              <a:t>/169.2</a:t>
            </a:r>
            <a:r>
              <a:rPr spc="-10" dirty="0">
                <a:hlinkClick r:id="rId2"/>
              </a:rPr>
              <a:t>5</a:t>
            </a:r>
            <a:r>
              <a:rPr dirty="0">
                <a:hlinkClick r:id="rId2"/>
              </a:rPr>
              <a:t>4.16</a:t>
            </a:r>
            <a:r>
              <a:rPr spc="-10" dirty="0">
                <a:hlinkClick r:id="rId2"/>
              </a:rPr>
              <a:t>9</a:t>
            </a:r>
            <a:r>
              <a:rPr dirty="0">
                <a:hlinkClick r:id="rId2"/>
              </a:rPr>
              <a:t>.254/</a:t>
            </a:r>
            <a:r>
              <a:rPr spc="-10" dirty="0">
                <a:hlinkClick r:id="rId2"/>
              </a:rPr>
              <a:t>l</a:t>
            </a:r>
            <a:r>
              <a:rPr dirty="0">
                <a:hlinkClick r:id="rId2"/>
              </a:rPr>
              <a:t>atest/met</a:t>
            </a:r>
            <a:r>
              <a:rPr spc="5" dirty="0">
                <a:hlinkClick r:id="rId2"/>
              </a:rPr>
              <a:t>a</a:t>
            </a:r>
            <a:r>
              <a:rPr dirty="0">
                <a:hlinkClick r:id="rId2"/>
              </a:rPr>
              <a:t>- </a:t>
            </a:r>
            <a:r>
              <a:rPr dirty="0"/>
              <a:t> </a:t>
            </a:r>
            <a:r>
              <a:rPr spc="-5" dirty="0"/>
              <a:t>data/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/>
              <a:t>On </a:t>
            </a:r>
            <a:r>
              <a:rPr spc="-5" dirty="0"/>
              <a:t>a Linux instance, you can</a:t>
            </a:r>
            <a:r>
              <a:rPr spc="10" dirty="0"/>
              <a:t> </a:t>
            </a:r>
            <a:r>
              <a:rPr dirty="0"/>
              <a:t>use: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1332" y="1366306"/>
            <a:ext cx="173736" cy="24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332" y="3902242"/>
            <a:ext cx="173736" cy="24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706" y="4208645"/>
            <a:ext cx="4940300" cy="491801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99085" indent="-287020">
              <a:spcBef>
                <a:spcPts val="415"/>
              </a:spcBef>
              <a:buClr>
                <a:srgbClr val="E98E30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300" b="1" spc="-5" dirty="0">
                <a:solidFill>
                  <a:srgbClr val="414042"/>
                </a:solidFill>
                <a:latin typeface="Courier New"/>
                <a:cs typeface="Courier New"/>
              </a:rPr>
              <a:t>$ </a:t>
            </a:r>
            <a:r>
              <a:rPr sz="1300" b="1" spc="-10" dirty="0">
                <a:solidFill>
                  <a:srgbClr val="414042"/>
                </a:solidFill>
                <a:latin typeface="Courier New"/>
                <a:cs typeface="Courier New"/>
              </a:rPr>
              <a:t>curl </a:t>
            </a:r>
            <a:r>
              <a:rPr sz="1300" b="1" spc="-10" dirty="0">
                <a:solidFill>
                  <a:srgbClr val="414042"/>
                </a:solidFill>
                <a:latin typeface="Courier New"/>
                <a:cs typeface="Courier New"/>
                <a:hlinkClick r:id="rId4"/>
              </a:rPr>
              <a:t>http://169.254.169.254/latest/meta-data/</a:t>
            </a:r>
            <a:endParaRPr sz="13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99085" indent="-287020">
              <a:spcBef>
                <a:spcPts val="315"/>
              </a:spcBef>
              <a:buClr>
                <a:srgbClr val="E98E30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300" b="1" spc="-5" dirty="0">
                <a:solidFill>
                  <a:srgbClr val="414042"/>
                </a:solidFill>
                <a:latin typeface="Courier New"/>
                <a:cs typeface="Courier New"/>
              </a:rPr>
              <a:t>$ </a:t>
            </a:r>
            <a:r>
              <a:rPr sz="1300" b="1" spc="-10" dirty="0">
                <a:solidFill>
                  <a:srgbClr val="414042"/>
                </a:solidFill>
                <a:latin typeface="Courier New"/>
                <a:cs typeface="Courier New"/>
              </a:rPr>
              <a:t>GET</a:t>
            </a:r>
            <a:r>
              <a:rPr sz="1300" b="1" spc="-25" dirty="0">
                <a:solidFill>
                  <a:srgbClr val="414042"/>
                </a:solidFill>
                <a:latin typeface="Courier New"/>
                <a:cs typeface="Courier New"/>
              </a:rPr>
              <a:t> </a:t>
            </a:r>
            <a:r>
              <a:rPr sz="1300" b="1" spc="-10" dirty="0">
                <a:solidFill>
                  <a:srgbClr val="414042"/>
                </a:solidFill>
                <a:latin typeface="Courier New"/>
                <a:cs typeface="Courier New"/>
                <a:hlinkClick r:id="rId4"/>
              </a:rPr>
              <a:t>http://169.254.169.254/latest/meta-data/</a:t>
            </a:r>
            <a:endParaRPr sz="13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406" y="4956184"/>
            <a:ext cx="42252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All metadata is returned as text  (content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type</a:t>
            </a:r>
            <a:r>
              <a:rPr sz="2400" spc="-1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text/plain).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1332" y="5121374"/>
            <a:ext cx="173736" cy="24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93879" y="3400944"/>
            <a:ext cx="4218940" cy="174413"/>
            <a:chOff x="1693879" y="2550707"/>
            <a:chExt cx="4218940" cy="130810"/>
          </a:xfrm>
        </p:grpSpPr>
        <p:sp>
          <p:nvSpPr>
            <p:cNvPr id="14" name="object 14"/>
            <p:cNvSpPr/>
            <p:nvPr/>
          </p:nvSpPr>
          <p:spPr>
            <a:xfrm>
              <a:off x="1693879" y="2550707"/>
              <a:ext cx="4218712" cy="1304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718309" y="2557399"/>
              <a:ext cx="4168775" cy="78105"/>
            </a:xfrm>
            <a:custGeom>
              <a:avLst/>
              <a:gdLst/>
              <a:ahLst/>
              <a:cxnLst/>
              <a:rect l="l" t="t" r="r" b="b"/>
              <a:pathLst>
                <a:path w="4168775" h="78105">
                  <a:moveTo>
                    <a:pt x="4142528" y="25907"/>
                  </a:moveTo>
                  <a:lnTo>
                    <a:pt x="4103497" y="25907"/>
                  </a:lnTo>
                  <a:lnTo>
                    <a:pt x="4103624" y="51815"/>
                  </a:lnTo>
                  <a:lnTo>
                    <a:pt x="4090627" y="51844"/>
                  </a:lnTo>
                  <a:lnTo>
                    <a:pt x="4090669" y="77724"/>
                  </a:lnTo>
                  <a:lnTo>
                    <a:pt x="4168266" y="38734"/>
                  </a:lnTo>
                  <a:lnTo>
                    <a:pt x="4142528" y="25907"/>
                  </a:lnTo>
                  <a:close/>
                </a:path>
                <a:path w="4168775" h="78105">
                  <a:moveTo>
                    <a:pt x="4090585" y="25936"/>
                  </a:moveTo>
                  <a:lnTo>
                    <a:pt x="0" y="35051"/>
                  </a:lnTo>
                  <a:lnTo>
                    <a:pt x="0" y="60959"/>
                  </a:lnTo>
                  <a:lnTo>
                    <a:pt x="4090627" y="51844"/>
                  </a:lnTo>
                  <a:lnTo>
                    <a:pt x="4090585" y="25936"/>
                  </a:lnTo>
                  <a:close/>
                </a:path>
                <a:path w="4168775" h="78105">
                  <a:moveTo>
                    <a:pt x="4103497" y="25907"/>
                  </a:moveTo>
                  <a:lnTo>
                    <a:pt x="4090585" y="25936"/>
                  </a:lnTo>
                  <a:lnTo>
                    <a:pt x="4090627" y="51844"/>
                  </a:lnTo>
                  <a:lnTo>
                    <a:pt x="4103624" y="51815"/>
                  </a:lnTo>
                  <a:lnTo>
                    <a:pt x="4103497" y="25907"/>
                  </a:lnTo>
                  <a:close/>
                </a:path>
                <a:path w="4168775" h="78105">
                  <a:moveTo>
                    <a:pt x="4090542" y="0"/>
                  </a:moveTo>
                  <a:lnTo>
                    <a:pt x="4090585" y="25936"/>
                  </a:lnTo>
                  <a:lnTo>
                    <a:pt x="4142528" y="25907"/>
                  </a:lnTo>
                  <a:lnTo>
                    <a:pt x="4090542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6" name="object 16"/>
          <p:cNvSpPr/>
          <p:nvPr/>
        </p:nvSpPr>
        <p:spPr>
          <a:xfrm>
            <a:off x="6001511" y="1958848"/>
            <a:ext cx="2973324" cy="361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87452"/>
            <a:ext cx="25806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Adding User</a:t>
            </a:r>
            <a:r>
              <a:rPr sz="2400" spc="-55" dirty="0"/>
              <a:t> </a:t>
            </a:r>
            <a:r>
              <a:rPr sz="2400" spc="-5" dirty="0"/>
              <a:t>Data</a:t>
            </a:r>
            <a:endParaRPr sz="24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406" y="1199488"/>
            <a:ext cx="7162800" cy="2695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75" dirty="0">
                <a:solidFill>
                  <a:srgbClr val="464646"/>
                </a:solidFill>
                <a:latin typeface="Arial"/>
                <a:cs typeface="Arial"/>
              </a:rPr>
              <a:t>You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can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specify user data when launching</a:t>
            </a:r>
            <a:r>
              <a:rPr sz="2400" spc="14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an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instance.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575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User data can</a:t>
            </a:r>
            <a:r>
              <a:rPr sz="2400" spc="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be: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413384" indent="-287020">
              <a:spcBef>
                <a:spcPts val="484"/>
              </a:spcBef>
              <a:buClr>
                <a:srgbClr val="E98E30"/>
              </a:buClr>
              <a:buFont typeface="Wingdings"/>
              <a:buChar char=""/>
              <a:tabLst>
                <a:tab pos="41402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Linux script – executed by</a:t>
            </a:r>
            <a:r>
              <a:rPr sz="2000" spc="-11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64646"/>
                </a:solidFill>
                <a:latin typeface="Arial"/>
                <a:cs typeface="Arial"/>
              </a:rPr>
              <a:t>cloud-init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13384" indent="-287020">
              <a:spcBef>
                <a:spcPts val="480"/>
              </a:spcBef>
              <a:buClr>
                <a:srgbClr val="E98E30"/>
              </a:buClr>
              <a:buFont typeface="Wingdings"/>
              <a:buChar char=""/>
              <a:tabLst>
                <a:tab pos="414020" algn="l"/>
              </a:tabLst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Windows batch or PowerShell scripts – executed</a:t>
            </a:r>
            <a:r>
              <a:rPr sz="2000" spc="-13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by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13384"/>
            <a:r>
              <a:rPr sz="2000" b="1" dirty="0">
                <a:solidFill>
                  <a:srgbClr val="464646"/>
                </a:solidFill>
                <a:latin typeface="Arial"/>
                <a:cs typeface="Arial"/>
              </a:rPr>
              <a:t>EC2Config</a:t>
            </a:r>
            <a:r>
              <a:rPr sz="2000" b="1" spc="-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service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570"/>
              </a:spcBef>
            </a:pP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User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data scripts run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once per instance-id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by</a:t>
            </a:r>
            <a:r>
              <a:rPr sz="2400" spc="3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default.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332" y="1366306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332" y="2439202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1332" y="4406178"/>
            <a:ext cx="173736" cy="24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8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80137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Characteristics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SaaS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4" y="2431897"/>
            <a:ext cx="4747895" cy="298350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6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3200" spc="-110" dirty="0">
                <a:latin typeface="Georgia"/>
                <a:cs typeface="Georgia"/>
              </a:rPr>
              <a:t>Easy</a:t>
            </a:r>
            <a:r>
              <a:rPr sz="3200" spc="-140" dirty="0">
                <a:latin typeface="Georgia"/>
                <a:cs typeface="Georgia"/>
              </a:rPr>
              <a:t> </a:t>
            </a:r>
            <a:r>
              <a:rPr sz="3200" spc="-15" dirty="0">
                <a:latin typeface="Georgia"/>
                <a:cs typeface="Georgia"/>
              </a:rPr>
              <a:t>customization</a:t>
            </a:r>
            <a:endParaRPr sz="32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76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3200" spc="-60" dirty="0">
                <a:latin typeface="Georgia"/>
                <a:cs typeface="Georgia"/>
              </a:rPr>
              <a:t>Better</a:t>
            </a:r>
            <a:r>
              <a:rPr sz="3200" spc="-170" dirty="0">
                <a:latin typeface="Georgia"/>
                <a:cs typeface="Georgia"/>
              </a:rPr>
              <a:t> </a:t>
            </a:r>
            <a:r>
              <a:rPr sz="3200" spc="-60" dirty="0">
                <a:latin typeface="Georgia"/>
                <a:cs typeface="Georgia"/>
              </a:rPr>
              <a:t>access</a:t>
            </a:r>
            <a:endParaRPr sz="32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77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3200" spc="-35" dirty="0">
                <a:latin typeface="Georgia"/>
                <a:cs typeface="Georgia"/>
              </a:rPr>
              <a:t>Multitenant</a:t>
            </a:r>
            <a:r>
              <a:rPr sz="3200" spc="-150" dirty="0">
                <a:latin typeface="Georgia"/>
                <a:cs typeface="Georgia"/>
              </a:rPr>
              <a:t> </a:t>
            </a:r>
            <a:r>
              <a:rPr sz="3200" spc="-35" dirty="0">
                <a:latin typeface="Georgia"/>
                <a:cs typeface="Georgia"/>
              </a:rPr>
              <a:t>architecture</a:t>
            </a:r>
            <a:endParaRPr sz="32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77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3200" spc="-45" dirty="0">
                <a:latin typeface="Georgia"/>
                <a:cs typeface="Georgia"/>
              </a:rPr>
              <a:t>Integration</a:t>
            </a:r>
            <a:endParaRPr sz="32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76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3200" spc="-20" dirty="0">
                <a:latin typeface="Georgia"/>
                <a:cs typeface="Georgia"/>
              </a:rPr>
              <a:t>Operational</a:t>
            </a:r>
            <a:r>
              <a:rPr sz="3200" spc="-35" dirty="0">
                <a:latin typeface="Georgia"/>
                <a:cs typeface="Georgia"/>
              </a:rPr>
              <a:t> </a:t>
            </a:r>
            <a:r>
              <a:rPr sz="3200" spc="-95" dirty="0">
                <a:latin typeface="Georgia"/>
                <a:cs typeface="Georgia"/>
              </a:rPr>
              <a:t>performance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87452"/>
            <a:ext cx="3685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User Data Example</a:t>
            </a:r>
            <a:r>
              <a:rPr sz="2400" spc="-25" dirty="0"/>
              <a:t> </a:t>
            </a:r>
            <a:r>
              <a:rPr sz="2400" dirty="0"/>
              <a:t>Linux</a:t>
            </a:r>
            <a:endParaRPr sz="240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90143" y="2513584"/>
            <a:ext cx="1949450" cy="387286"/>
          </a:xfrm>
          <a:prstGeom prst="rect">
            <a:avLst/>
          </a:prstGeom>
          <a:ln w="57912">
            <a:solidFill>
              <a:srgbClr val="E88A2B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4615">
              <a:spcBef>
                <a:spcPts val="140"/>
              </a:spcBef>
            </a:pPr>
            <a:r>
              <a:rPr sz="2400" spc="-10" dirty="0">
                <a:solidFill>
                  <a:srgbClr val="464646"/>
                </a:solidFill>
                <a:latin typeface="Courier New"/>
                <a:cs typeface="Courier New"/>
              </a:rPr>
              <a:t>#!/bin/sh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146" y="3232911"/>
            <a:ext cx="3979545" cy="1544012"/>
          </a:xfrm>
          <a:prstGeom prst="rect">
            <a:avLst/>
          </a:prstGeom>
          <a:ln w="57911">
            <a:solidFill>
              <a:srgbClr val="5293D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615">
              <a:lnSpc>
                <a:spcPts val="2230"/>
              </a:lnSpc>
            </a:pPr>
            <a:r>
              <a:rPr sz="2400" spc="-5" dirty="0">
                <a:solidFill>
                  <a:srgbClr val="464646"/>
                </a:solidFill>
                <a:latin typeface="Courier New"/>
                <a:cs typeface="Courier New"/>
              </a:rPr>
              <a:t>yum -y install</a:t>
            </a:r>
            <a:r>
              <a:rPr sz="2400" spc="-70" dirty="0">
                <a:solidFill>
                  <a:srgbClr val="464646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64646"/>
                </a:solidFill>
                <a:latin typeface="Courier New"/>
                <a:cs typeface="Courier New"/>
              </a:rPr>
              <a:t>httpd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4615">
              <a:spcBef>
                <a:spcPts val="575"/>
              </a:spcBef>
            </a:pPr>
            <a:r>
              <a:rPr sz="2400" spc="-10" dirty="0">
                <a:solidFill>
                  <a:srgbClr val="464646"/>
                </a:solidFill>
                <a:latin typeface="Courier New"/>
                <a:cs typeface="Courier New"/>
              </a:rPr>
              <a:t>chkconfig </a:t>
            </a:r>
            <a:r>
              <a:rPr sz="2400" spc="-5" dirty="0">
                <a:solidFill>
                  <a:srgbClr val="464646"/>
                </a:solidFill>
                <a:latin typeface="Courier New"/>
                <a:cs typeface="Courier New"/>
              </a:rPr>
              <a:t>httpd</a:t>
            </a:r>
            <a:r>
              <a:rPr sz="2400" spc="-40" dirty="0">
                <a:solidFill>
                  <a:srgbClr val="464646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Courier New"/>
                <a:cs typeface="Courier New"/>
              </a:rPr>
              <a:t>on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4615" marR="773430">
              <a:spcBef>
                <a:spcPts val="575"/>
              </a:spcBef>
            </a:pPr>
            <a:r>
              <a:rPr sz="2400" spc="-10" dirty="0">
                <a:solidFill>
                  <a:srgbClr val="464646"/>
                </a:solidFill>
                <a:latin typeface="Courier New"/>
                <a:cs typeface="Courier New"/>
              </a:rPr>
              <a:t>/etc/init.d/httpd  </a:t>
            </a:r>
            <a:r>
              <a:rPr sz="2400" spc="-5" dirty="0">
                <a:solidFill>
                  <a:srgbClr val="464646"/>
                </a:solidFill>
                <a:latin typeface="Courier New"/>
                <a:cs typeface="Courier New"/>
              </a:rPr>
              <a:t>start</a:t>
            </a:r>
            <a:endParaRPr sz="2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8515" y="2231135"/>
            <a:ext cx="3528060" cy="1018540"/>
            <a:chOff x="318515" y="1673351"/>
            <a:chExt cx="3528060" cy="763905"/>
          </a:xfrm>
        </p:grpSpPr>
        <p:sp>
          <p:nvSpPr>
            <p:cNvPr id="6" name="object 6"/>
            <p:cNvSpPr/>
            <p:nvPr/>
          </p:nvSpPr>
          <p:spPr>
            <a:xfrm>
              <a:off x="318515" y="1836419"/>
              <a:ext cx="2092452" cy="6004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345436" y="1673351"/>
              <a:ext cx="1501139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387473" y="1817623"/>
              <a:ext cx="1242695" cy="311150"/>
            </a:xfrm>
            <a:custGeom>
              <a:avLst/>
              <a:gdLst/>
              <a:ahLst/>
              <a:cxnLst/>
              <a:rect l="l" t="t" r="r" b="b"/>
              <a:pathLst>
                <a:path w="1242695" h="311150">
                  <a:moveTo>
                    <a:pt x="1066252" y="56953"/>
                  </a:moveTo>
                  <a:lnTo>
                    <a:pt x="0" y="254000"/>
                  </a:lnTo>
                  <a:lnTo>
                    <a:pt x="10413" y="310895"/>
                  </a:lnTo>
                  <a:lnTo>
                    <a:pt x="1076744" y="113857"/>
                  </a:lnTo>
                  <a:lnTo>
                    <a:pt x="1066252" y="56953"/>
                  </a:lnTo>
                  <a:close/>
                </a:path>
                <a:path w="1242695" h="311150">
                  <a:moveTo>
                    <a:pt x="1234833" y="51688"/>
                  </a:moveTo>
                  <a:lnTo>
                    <a:pt x="1094739" y="51688"/>
                  </a:lnTo>
                  <a:lnTo>
                    <a:pt x="1105280" y="108584"/>
                  </a:lnTo>
                  <a:lnTo>
                    <a:pt x="1076744" y="113857"/>
                  </a:lnTo>
                  <a:lnTo>
                    <a:pt x="1087247" y="170814"/>
                  </a:lnTo>
                  <a:lnTo>
                    <a:pt x="1242314" y="53848"/>
                  </a:lnTo>
                  <a:lnTo>
                    <a:pt x="1234833" y="51688"/>
                  </a:lnTo>
                  <a:close/>
                </a:path>
                <a:path w="1242695" h="311150">
                  <a:moveTo>
                    <a:pt x="1094739" y="51688"/>
                  </a:moveTo>
                  <a:lnTo>
                    <a:pt x="1066252" y="56953"/>
                  </a:lnTo>
                  <a:lnTo>
                    <a:pt x="1076744" y="113857"/>
                  </a:lnTo>
                  <a:lnTo>
                    <a:pt x="1105280" y="108584"/>
                  </a:lnTo>
                  <a:lnTo>
                    <a:pt x="1094739" y="51688"/>
                  </a:lnTo>
                  <a:close/>
                </a:path>
                <a:path w="1242695" h="311150">
                  <a:moveTo>
                    <a:pt x="1055751" y="0"/>
                  </a:moveTo>
                  <a:lnTo>
                    <a:pt x="1066252" y="56953"/>
                  </a:lnTo>
                  <a:lnTo>
                    <a:pt x="1094739" y="51688"/>
                  </a:lnTo>
                  <a:lnTo>
                    <a:pt x="1234833" y="51688"/>
                  </a:lnTo>
                  <a:lnTo>
                    <a:pt x="1055751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84270" y="1829817"/>
            <a:ext cx="5123815" cy="870751"/>
          </a:xfrm>
          <a:prstGeom prst="rect">
            <a:avLst/>
          </a:prstGeom>
          <a:ln w="38100">
            <a:solidFill>
              <a:srgbClr val="464646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 marR="455930">
              <a:spcBef>
                <a:spcPts val="310"/>
              </a:spcBef>
            </a:pP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User data shell scripts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must start </a:t>
            </a:r>
            <a:r>
              <a:rPr spc="-10" dirty="0">
                <a:solidFill>
                  <a:srgbClr val="464646"/>
                </a:solidFill>
                <a:latin typeface="Arial"/>
                <a:cs typeface="Arial"/>
              </a:rPr>
              <a:t>with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the #! 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characters and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the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path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to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the interpreter </a:t>
            </a:r>
            <a:r>
              <a:rPr spc="-10" dirty="0">
                <a:solidFill>
                  <a:srgbClr val="464646"/>
                </a:solidFill>
                <a:latin typeface="Arial"/>
                <a:cs typeface="Arial"/>
              </a:rPr>
              <a:t>you  </a:t>
            </a:r>
            <a:r>
              <a:rPr spc="-15" dirty="0">
                <a:solidFill>
                  <a:srgbClr val="464646"/>
                </a:solidFill>
                <a:latin typeface="Arial"/>
                <a:cs typeface="Arial"/>
              </a:rPr>
              <a:t>want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to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read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the</a:t>
            </a:r>
            <a:r>
              <a:rPr spc="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script.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8515" y="3167888"/>
            <a:ext cx="5264150" cy="2286000"/>
            <a:chOff x="318515" y="2375916"/>
            <a:chExt cx="5264150" cy="1714500"/>
          </a:xfrm>
        </p:grpSpPr>
        <p:sp>
          <p:nvSpPr>
            <p:cNvPr id="11" name="object 11"/>
            <p:cNvSpPr/>
            <p:nvPr/>
          </p:nvSpPr>
          <p:spPr>
            <a:xfrm>
              <a:off x="318515" y="2375916"/>
              <a:ext cx="4122420" cy="1714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390644" y="2773680"/>
              <a:ext cx="1191768" cy="435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2554" y="2908427"/>
              <a:ext cx="932180" cy="214629"/>
            </a:xfrm>
            <a:custGeom>
              <a:avLst/>
              <a:gdLst/>
              <a:ahLst/>
              <a:cxnLst/>
              <a:rect l="l" t="t" r="r" b="b"/>
              <a:pathLst>
                <a:path w="932179" h="214630">
                  <a:moveTo>
                    <a:pt x="755604" y="57382"/>
                  </a:moveTo>
                  <a:lnTo>
                    <a:pt x="0" y="156972"/>
                  </a:lnTo>
                  <a:lnTo>
                    <a:pt x="7620" y="214375"/>
                  </a:lnTo>
                  <a:lnTo>
                    <a:pt x="763181" y="114776"/>
                  </a:lnTo>
                  <a:lnTo>
                    <a:pt x="755604" y="57382"/>
                  </a:lnTo>
                  <a:close/>
                </a:path>
                <a:path w="932179" h="214630">
                  <a:moveTo>
                    <a:pt x="903334" y="53593"/>
                  </a:moveTo>
                  <a:lnTo>
                    <a:pt x="784351" y="53593"/>
                  </a:lnTo>
                  <a:lnTo>
                    <a:pt x="791845" y="110998"/>
                  </a:lnTo>
                  <a:lnTo>
                    <a:pt x="763181" y="114776"/>
                  </a:lnTo>
                  <a:lnTo>
                    <a:pt x="770763" y="172212"/>
                  </a:lnTo>
                  <a:lnTo>
                    <a:pt x="931672" y="63373"/>
                  </a:lnTo>
                  <a:lnTo>
                    <a:pt x="903334" y="53593"/>
                  </a:lnTo>
                  <a:close/>
                </a:path>
                <a:path w="932179" h="214630">
                  <a:moveTo>
                    <a:pt x="784351" y="53593"/>
                  </a:moveTo>
                  <a:lnTo>
                    <a:pt x="755604" y="57382"/>
                  </a:lnTo>
                  <a:lnTo>
                    <a:pt x="763181" y="114776"/>
                  </a:lnTo>
                  <a:lnTo>
                    <a:pt x="791845" y="110998"/>
                  </a:lnTo>
                  <a:lnTo>
                    <a:pt x="784351" y="53593"/>
                  </a:lnTo>
                  <a:close/>
                </a:path>
                <a:path w="932179" h="214630">
                  <a:moveTo>
                    <a:pt x="748030" y="0"/>
                  </a:moveTo>
                  <a:lnTo>
                    <a:pt x="755604" y="57382"/>
                  </a:lnTo>
                  <a:lnTo>
                    <a:pt x="784351" y="53593"/>
                  </a:lnTo>
                  <a:lnTo>
                    <a:pt x="903334" y="53593"/>
                  </a:lnTo>
                  <a:lnTo>
                    <a:pt x="748030" y="0"/>
                  </a:lnTo>
                  <a:close/>
                </a:path>
              </a:pathLst>
            </a:custGeom>
            <a:solidFill>
              <a:srgbClr val="529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32297" y="3882135"/>
            <a:ext cx="3375660" cy="870110"/>
          </a:xfrm>
          <a:prstGeom prst="rect">
            <a:avLst/>
          </a:prstGeom>
          <a:ln w="38100">
            <a:solidFill>
              <a:srgbClr val="464646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 marR="673100">
              <a:spcBef>
                <a:spcPts val="305"/>
              </a:spcBef>
            </a:pP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Install Apache </a:t>
            </a:r>
            <a:r>
              <a:rPr spc="-15" dirty="0">
                <a:solidFill>
                  <a:srgbClr val="464646"/>
                </a:solidFill>
                <a:latin typeface="Arial"/>
                <a:cs typeface="Arial"/>
              </a:rPr>
              <a:t>web</a:t>
            </a:r>
            <a:r>
              <a:rPr spc="-9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server  Enable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the </a:t>
            </a:r>
            <a:r>
              <a:rPr spc="-15" dirty="0">
                <a:solidFill>
                  <a:srgbClr val="464646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server  Start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the </a:t>
            </a:r>
            <a:r>
              <a:rPr spc="-20" dirty="0">
                <a:solidFill>
                  <a:srgbClr val="464646"/>
                </a:solidFill>
                <a:latin typeface="Arial"/>
                <a:cs typeface="Arial"/>
              </a:rPr>
              <a:t>web</a:t>
            </a:r>
            <a:r>
              <a:rPr spc="1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server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07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87452"/>
            <a:ext cx="42100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User Data Example</a:t>
            </a:r>
            <a:r>
              <a:rPr sz="2400" dirty="0"/>
              <a:t> </a:t>
            </a:r>
            <a:r>
              <a:rPr sz="2400" spc="-5" dirty="0"/>
              <a:t>Windows</a:t>
            </a:r>
            <a:endParaRPr sz="24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7926" y="1866730"/>
            <a:ext cx="1664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464646"/>
                </a:solidFill>
                <a:latin typeface="Courier New"/>
                <a:cs typeface="Courier New"/>
              </a:rPr>
              <a:t>&lt;powershell&gt;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4611" y="2306319"/>
            <a:ext cx="3939540" cy="289182"/>
          </a:xfrm>
          <a:prstGeom prst="rect">
            <a:avLst/>
          </a:prstGeom>
          <a:ln w="57911">
            <a:solidFill>
              <a:srgbClr val="E88A2B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5885">
              <a:spcBef>
                <a:spcPts val="95"/>
              </a:spcBef>
            </a:pPr>
            <a:r>
              <a:rPr spc="-10" dirty="0">
                <a:solidFill>
                  <a:srgbClr val="464646"/>
                </a:solidFill>
                <a:latin typeface="Courier New"/>
                <a:cs typeface="Courier New"/>
              </a:rPr>
              <a:t>Import-Module</a:t>
            </a:r>
            <a:r>
              <a:rPr spc="-40" dirty="0">
                <a:solidFill>
                  <a:srgbClr val="464646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464646"/>
                </a:solidFill>
                <a:latin typeface="Courier New"/>
                <a:cs typeface="Courier New"/>
              </a:rPr>
              <a:t>ServerManager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611" y="3151633"/>
            <a:ext cx="6673850" cy="668773"/>
          </a:xfrm>
          <a:prstGeom prst="rect">
            <a:avLst/>
          </a:prstGeom>
          <a:ln w="57911">
            <a:solidFill>
              <a:srgbClr val="5293DE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95885" marR="17145">
              <a:lnSpc>
                <a:spcPts val="2590"/>
              </a:lnSpc>
              <a:spcBef>
                <a:spcPts val="15"/>
              </a:spcBef>
            </a:pPr>
            <a:r>
              <a:rPr spc="-10" dirty="0">
                <a:solidFill>
                  <a:srgbClr val="464646"/>
                </a:solidFill>
                <a:latin typeface="Courier New"/>
                <a:cs typeface="Courier New"/>
              </a:rPr>
              <a:t>Install-WindowsFeature web-server, web-webserver  Install-WindowsFeature</a:t>
            </a:r>
            <a:r>
              <a:rPr spc="-50" dirty="0">
                <a:solidFill>
                  <a:srgbClr val="464646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464646"/>
                </a:solidFill>
                <a:latin typeface="Courier New"/>
                <a:cs typeface="Courier New"/>
              </a:rPr>
              <a:t>web-mgmt-tools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926" y="4061630"/>
            <a:ext cx="18014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464646"/>
                </a:solidFill>
                <a:latin typeface="Courier New"/>
                <a:cs typeface="Courier New"/>
              </a:rPr>
              <a:t>&lt;/powershell&gt;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2984" y="1857249"/>
            <a:ext cx="4866640" cy="1197187"/>
            <a:chOff x="252984" y="1392936"/>
            <a:chExt cx="4866640" cy="897890"/>
          </a:xfrm>
        </p:grpSpPr>
        <p:sp>
          <p:nvSpPr>
            <p:cNvPr id="8" name="object 8"/>
            <p:cNvSpPr/>
            <p:nvPr/>
          </p:nvSpPr>
          <p:spPr>
            <a:xfrm>
              <a:off x="252984" y="1680972"/>
              <a:ext cx="4082796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15968" y="1392936"/>
              <a:ext cx="803148" cy="6842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359401" y="1591056"/>
              <a:ext cx="542290" cy="424180"/>
            </a:xfrm>
            <a:custGeom>
              <a:avLst/>
              <a:gdLst/>
              <a:ahLst/>
              <a:cxnLst/>
              <a:rect l="l" t="t" r="r" b="b"/>
              <a:pathLst>
                <a:path w="542289" h="424180">
                  <a:moveTo>
                    <a:pt x="386336" y="82468"/>
                  </a:moveTo>
                  <a:lnTo>
                    <a:pt x="0" y="377825"/>
                  </a:lnTo>
                  <a:lnTo>
                    <a:pt x="35051" y="423799"/>
                  </a:lnTo>
                  <a:lnTo>
                    <a:pt x="421492" y="128454"/>
                  </a:lnTo>
                  <a:lnTo>
                    <a:pt x="386336" y="82468"/>
                  </a:lnTo>
                  <a:close/>
                </a:path>
                <a:path w="542289" h="424180">
                  <a:moveTo>
                    <a:pt x="510216" y="64897"/>
                  </a:moveTo>
                  <a:lnTo>
                    <a:pt x="409321" y="64897"/>
                  </a:lnTo>
                  <a:lnTo>
                    <a:pt x="444500" y="110871"/>
                  </a:lnTo>
                  <a:lnTo>
                    <a:pt x="421492" y="128454"/>
                  </a:lnTo>
                  <a:lnTo>
                    <a:pt x="456692" y="174498"/>
                  </a:lnTo>
                  <a:lnTo>
                    <a:pt x="510216" y="64897"/>
                  </a:lnTo>
                  <a:close/>
                </a:path>
                <a:path w="542289" h="424180">
                  <a:moveTo>
                    <a:pt x="409321" y="64897"/>
                  </a:moveTo>
                  <a:lnTo>
                    <a:pt x="386336" y="82468"/>
                  </a:lnTo>
                  <a:lnTo>
                    <a:pt x="421492" y="128454"/>
                  </a:lnTo>
                  <a:lnTo>
                    <a:pt x="444500" y="110871"/>
                  </a:lnTo>
                  <a:lnTo>
                    <a:pt x="409321" y="64897"/>
                  </a:lnTo>
                  <a:close/>
                </a:path>
                <a:path w="542289" h="424180">
                  <a:moveTo>
                    <a:pt x="541909" y="0"/>
                  </a:moveTo>
                  <a:lnTo>
                    <a:pt x="351155" y="36449"/>
                  </a:lnTo>
                  <a:lnTo>
                    <a:pt x="386336" y="82468"/>
                  </a:lnTo>
                  <a:lnTo>
                    <a:pt x="409321" y="64897"/>
                  </a:lnTo>
                  <a:lnTo>
                    <a:pt x="510216" y="64897"/>
                  </a:lnTo>
                  <a:lnTo>
                    <a:pt x="541909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96434" y="1691640"/>
            <a:ext cx="4029710" cy="577722"/>
          </a:xfrm>
          <a:prstGeom prst="rect">
            <a:avLst/>
          </a:prstGeom>
          <a:ln w="38100">
            <a:solidFill>
              <a:srgbClr val="464646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ts val="2100"/>
              </a:lnSpc>
              <a:spcBef>
                <a:spcPts val="305"/>
              </a:spcBef>
            </a:pP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Import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the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Server </a:t>
            </a:r>
            <a:r>
              <a:rPr spc="-10" dirty="0">
                <a:solidFill>
                  <a:srgbClr val="464646"/>
                </a:solidFill>
                <a:latin typeface="Arial"/>
                <a:cs typeface="Arial"/>
              </a:rPr>
              <a:t>Manager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module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90805">
              <a:lnSpc>
                <a:spcPts val="2100"/>
              </a:lnSpc>
            </a:pP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for </a:t>
            </a:r>
            <a:r>
              <a:rPr spc="-10" dirty="0">
                <a:solidFill>
                  <a:srgbClr val="464646"/>
                </a:solidFill>
                <a:latin typeface="Arial"/>
                <a:cs typeface="Arial"/>
              </a:rPr>
              <a:t>Windows</a:t>
            </a:r>
            <a:r>
              <a:rPr spc="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464646"/>
                </a:solidFill>
                <a:latin typeface="Arial"/>
                <a:cs typeface="Arial"/>
              </a:rPr>
              <a:t>PowerShell.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2987" y="3086609"/>
            <a:ext cx="6817359" cy="2249593"/>
            <a:chOff x="252984" y="2314955"/>
            <a:chExt cx="6817359" cy="1687195"/>
          </a:xfrm>
        </p:grpSpPr>
        <p:sp>
          <p:nvSpPr>
            <p:cNvPr id="13" name="object 13"/>
            <p:cNvSpPr/>
            <p:nvPr/>
          </p:nvSpPr>
          <p:spPr>
            <a:xfrm>
              <a:off x="252984" y="2314955"/>
              <a:ext cx="6816852" cy="813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011168" y="3116579"/>
              <a:ext cx="1466088" cy="8854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054601" y="3139439"/>
              <a:ext cx="1205230" cy="625475"/>
            </a:xfrm>
            <a:custGeom>
              <a:avLst/>
              <a:gdLst/>
              <a:ahLst/>
              <a:cxnLst/>
              <a:rect l="l" t="t" r="r" b="b"/>
              <a:pathLst>
                <a:path w="1205229" h="625475">
                  <a:moveTo>
                    <a:pt x="1037032" y="572996"/>
                  </a:moveTo>
                  <a:lnTo>
                    <a:pt x="1011047" y="624713"/>
                  </a:lnTo>
                  <a:lnTo>
                    <a:pt x="1205230" y="625094"/>
                  </a:lnTo>
                  <a:lnTo>
                    <a:pt x="1176012" y="585978"/>
                  </a:lnTo>
                  <a:lnTo>
                    <a:pt x="1062863" y="585978"/>
                  </a:lnTo>
                  <a:lnTo>
                    <a:pt x="1037032" y="572996"/>
                  </a:lnTo>
                  <a:close/>
                </a:path>
                <a:path w="1205229" h="625475">
                  <a:moveTo>
                    <a:pt x="1063066" y="521181"/>
                  </a:moveTo>
                  <a:lnTo>
                    <a:pt x="1037032" y="572996"/>
                  </a:lnTo>
                  <a:lnTo>
                    <a:pt x="1062863" y="585978"/>
                  </a:lnTo>
                  <a:lnTo>
                    <a:pt x="1088898" y="534162"/>
                  </a:lnTo>
                  <a:lnTo>
                    <a:pt x="1063066" y="521181"/>
                  </a:lnTo>
                  <a:close/>
                </a:path>
                <a:path w="1205229" h="625475">
                  <a:moveTo>
                    <a:pt x="1089025" y="469519"/>
                  </a:moveTo>
                  <a:lnTo>
                    <a:pt x="1063066" y="521181"/>
                  </a:lnTo>
                  <a:lnTo>
                    <a:pt x="1088898" y="534162"/>
                  </a:lnTo>
                  <a:lnTo>
                    <a:pt x="1062863" y="585978"/>
                  </a:lnTo>
                  <a:lnTo>
                    <a:pt x="1176012" y="585978"/>
                  </a:lnTo>
                  <a:lnTo>
                    <a:pt x="1089025" y="469519"/>
                  </a:lnTo>
                  <a:close/>
                </a:path>
                <a:path w="1205229" h="625475">
                  <a:moveTo>
                    <a:pt x="25908" y="0"/>
                  </a:moveTo>
                  <a:lnTo>
                    <a:pt x="0" y="51816"/>
                  </a:lnTo>
                  <a:lnTo>
                    <a:pt x="1037032" y="572996"/>
                  </a:lnTo>
                  <a:lnTo>
                    <a:pt x="1063066" y="52118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5293D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04865" y="4534407"/>
            <a:ext cx="3375660" cy="593752"/>
          </a:xfrm>
          <a:prstGeom prst="rect">
            <a:avLst/>
          </a:prstGeom>
          <a:ln w="38100">
            <a:solidFill>
              <a:srgbClr val="464646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spcBef>
                <a:spcPts val="310"/>
              </a:spcBef>
            </a:pP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Install 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IIS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91440"/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Install </a:t>
            </a:r>
            <a:r>
              <a:rPr spc="-15" dirty="0">
                <a:solidFill>
                  <a:srgbClr val="464646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464646"/>
                </a:solidFill>
                <a:latin typeface="Arial"/>
                <a:cs typeface="Arial"/>
              </a:rPr>
              <a:t>Management</a:t>
            </a:r>
            <a:r>
              <a:rPr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srgbClr val="464646"/>
                </a:solidFill>
                <a:latin typeface="Arial"/>
                <a:cs typeface="Arial"/>
              </a:rPr>
              <a:t>Tools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12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87452"/>
            <a:ext cx="3022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Retrieving User</a:t>
            </a:r>
            <a:r>
              <a:rPr sz="2400" spc="-35" dirty="0"/>
              <a:t> </a:t>
            </a:r>
            <a:r>
              <a:rPr sz="2400" spc="-5" dirty="0"/>
              <a:t>Data</a:t>
            </a:r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406" y="1150723"/>
            <a:ext cx="3161030" cy="352122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90"/>
              </a:spcBef>
            </a:pPr>
            <a:r>
              <a:rPr sz="2400" spc="-135" dirty="0">
                <a:solidFill>
                  <a:srgbClr val="464646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retrieve user data,  use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following URI: 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  <a:hlinkClick r:id="rId2"/>
              </a:rPr>
              <a:t>http://169.254.169.254/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 latest/user-data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362585">
              <a:lnSpc>
                <a:spcPts val="2590"/>
              </a:lnSpc>
              <a:spcBef>
                <a:spcPts val="615"/>
              </a:spcBef>
            </a:pP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a Linux</a:t>
            </a:r>
            <a:r>
              <a:rPr sz="2400" spc="-4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64646"/>
                </a:solidFill>
                <a:latin typeface="Arial"/>
                <a:cs typeface="Arial"/>
              </a:rPr>
              <a:t>instance,  you can </a:t>
            </a:r>
            <a:r>
              <a:rPr sz="2400" dirty="0">
                <a:solidFill>
                  <a:srgbClr val="464646"/>
                </a:solidFill>
                <a:latin typeface="Arial"/>
                <a:cs typeface="Arial"/>
              </a:rPr>
              <a:t>use: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413384" indent="-287020">
              <a:lnSpc>
                <a:spcPts val="1825"/>
              </a:lnSpc>
              <a:spcBef>
                <a:spcPts val="80"/>
              </a:spcBef>
              <a:buClr>
                <a:srgbClr val="E98E30"/>
              </a:buClr>
              <a:buFont typeface="Wingdings"/>
              <a:buChar char=""/>
              <a:tabLst>
                <a:tab pos="414020" algn="l"/>
              </a:tabLst>
            </a:pPr>
            <a:r>
              <a:rPr sz="1600" spc="-5" dirty="0">
                <a:solidFill>
                  <a:srgbClr val="464646"/>
                </a:solidFill>
                <a:latin typeface="Courier New"/>
                <a:cs typeface="Courier New"/>
              </a:rPr>
              <a:t>$ curl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13384">
              <a:lnSpc>
                <a:spcPts val="1730"/>
              </a:lnSpc>
            </a:pPr>
            <a:r>
              <a:rPr sz="1600" spc="-5" dirty="0">
                <a:solidFill>
                  <a:srgbClr val="464646"/>
                </a:solidFill>
                <a:latin typeface="Courier New"/>
                <a:cs typeface="Courier New"/>
                <a:hlinkClick r:id="rId2"/>
              </a:rPr>
              <a:t>http://169.254.169.254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13384">
              <a:lnSpc>
                <a:spcPts val="1825"/>
              </a:lnSpc>
            </a:pPr>
            <a:r>
              <a:rPr sz="1600" spc="-5" dirty="0">
                <a:solidFill>
                  <a:srgbClr val="464646"/>
                </a:solidFill>
                <a:latin typeface="Courier New"/>
                <a:cs typeface="Courier New"/>
              </a:rPr>
              <a:t>/latest/user-data/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13384" indent="-287020">
              <a:lnSpc>
                <a:spcPts val="1825"/>
              </a:lnSpc>
              <a:spcBef>
                <a:spcPts val="195"/>
              </a:spcBef>
              <a:buClr>
                <a:srgbClr val="E98E30"/>
              </a:buClr>
              <a:buFont typeface="Wingdings"/>
              <a:buChar char=""/>
              <a:tabLst>
                <a:tab pos="414020" algn="l"/>
              </a:tabLst>
            </a:pPr>
            <a:r>
              <a:rPr sz="1600" spc="-5" dirty="0">
                <a:solidFill>
                  <a:srgbClr val="464646"/>
                </a:solidFill>
                <a:latin typeface="Courier New"/>
                <a:cs typeface="Courier New"/>
              </a:rPr>
              <a:t>$ GET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13384">
              <a:lnSpc>
                <a:spcPts val="1730"/>
              </a:lnSpc>
            </a:pPr>
            <a:r>
              <a:rPr sz="1600" spc="-5" dirty="0">
                <a:solidFill>
                  <a:srgbClr val="464646"/>
                </a:solidFill>
                <a:latin typeface="Courier New"/>
                <a:cs typeface="Courier New"/>
                <a:hlinkClick r:id="rId2"/>
              </a:rPr>
              <a:t>http://169.254.169.254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413384">
              <a:lnSpc>
                <a:spcPts val="1825"/>
              </a:lnSpc>
            </a:pPr>
            <a:r>
              <a:rPr sz="1600" spc="-5" dirty="0">
                <a:solidFill>
                  <a:srgbClr val="464646"/>
                </a:solidFill>
                <a:latin typeface="Courier New"/>
                <a:cs typeface="Courier New"/>
              </a:rPr>
              <a:t>/latest/user-data/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332" y="1317538"/>
            <a:ext cx="173736" cy="24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332" y="3170722"/>
            <a:ext cx="173736" cy="24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97967" y="2029966"/>
            <a:ext cx="7027545" cy="3808307"/>
            <a:chOff x="1997964" y="1522475"/>
            <a:chExt cx="7027545" cy="2856230"/>
          </a:xfrm>
        </p:grpSpPr>
        <p:sp>
          <p:nvSpPr>
            <p:cNvPr id="7" name="object 7"/>
            <p:cNvSpPr/>
            <p:nvPr/>
          </p:nvSpPr>
          <p:spPr>
            <a:xfrm>
              <a:off x="4088892" y="1522475"/>
              <a:ext cx="4936236" cy="28559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997964" y="2618231"/>
              <a:ext cx="3904488" cy="589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040001" y="2689478"/>
              <a:ext cx="3742690" cy="455930"/>
            </a:xfrm>
            <a:custGeom>
              <a:avLst/>
              <a:gdLst/>
              <a:ahLst/>
              <a:cxnLst/>
              <a:rect l="l" t="t" r="r" b="b"/>
              <a:pathLst>
                <a:path w="3742690" h="455930">
                  <a:moveTo>
                    <a:pt x="3663476" y="25667"/>
                  </a:moveTo>
                  <a:lnTo>
                    <a:pt x="0" y="429640"/>
                  </a:lnTo>
                  <a:lnTo>
                    <a:pt x="2793" y="455421"/>
                  </a:lnTo>
                  <a:lnTo>
                    <a:pt x="3666318" y="51457"/>
                  </a:lnTo>
                  <a:lnTo>
                    <a:pt x="3663476" y="25667"/>
                  </a:lnTo>
                  <a:close/>
                </a:path>
                <a:path w="3742690" h="455930">
                  <a:moveTo>
                    <a:pt x="3726356" y="24256"/>
                  </a:moveTo>
                  <a:lnTo>
                    <a:pt x="3676269" y="24256"/>
                  </a:lnTo>
                  <a:lnTo>
                    <a:pt x="3679190" y="50037"/>
                  </a:lnTo>
                  <a:lnTo>
                    <a:pt x="3666318" y="51457"/>
                  </a:lnTo>
                  <a:lnTo>
                    <a:pt x="3669157" y="77215"/>
                  </a:lnTo>
                  <a:lnTo>
                    <a:pt x="3742182" y="30098"/>
                  </a:lnTo>
                  <a:lnTo>
                    <a:pt x="3726356" y="24256"/>
                  </a:lnTo>
                  <a:close/>
                </a:path>
                <a:path w="3742690" h="455930">
                  <a:moveTo>
                    <a:pt x="3676269" y="24256"/>
                  </a:moveTo>
                  <a:lnTo>
                    <a:pt x="3663476" y="25667"/>
                  </a:lnTo>
                  <a:lnTo>
                    <a:pt x="3666318" y="51457"/>
                  </a:lnTo>
                  <a:lnTo>
                    <a:pt x="3679190" y="50037"/>
                  </a:lnTo>
                  <a:lnTo>
                    <a:pt x="3676269" y="24256"/>
                  </a:lnTo>
                  <a:close/>
                </a:path>
                <a:path w="3742690" h="455930">
                  <a:moveTo>
                    <a:pt x="3660648" y="0"/>
                  </a:moveTo>
                  <a:lnTo>
                    <a:pt x="3663476" y="25667"/>
                  </a:lnTo>
                  <a:lnTo>
                    <a:pt x="3676269" y="24256"/>
                  </a:lnTo>
                  <a:lnTo>
                    <a:pt x="3726356" y="24256"/>
                  </a:lnTo>
                  <a:lnTo>
                    <a:pt x="3660648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807964" y="2607563"/>
              <a:ext cx="2791967" cy="300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865114" y="2641853"/>
              <a:ext cx="2677795" cy="186055"/>
            </a:xfrm>
            <a:custGeom>
              <a:avLst/>
              <a:gdLst/>
              <a:ahLst/>
              <a:cxnLst/>
              <a:rect l="l" t="t" r="r" b="b"/>
              <a:pathLst>
                <a:path w="2677795" h="186055">
                  <a:moveTo>
                    <a:pt x="0" y="185928"/>
                  </a:moveTo>
                  <a:lnTo>
                    <a:pt x="2677667" y="185928"/>
                  </a:lnTo>
                  <a:lnTo>
                    <a:pt x="2677667" y="0"/>
                  </a:lnTo>
                  <a:lnTo>
                    <a:pt x="0" y="0"/>
                  </a:lnTo>
                  <a:lnTo>
                    <a:pt x="0" y="185928"/>
                  </a:lnTo>
                  <a:close/>
                </a:path>
              </a:pathLst>
            </a:custGeom>
            <a:ln w="28956">
              <a:solidFill>
                <a:srgbClr val="FD9D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9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7" y="187452"/>
            <a:ext cx="48685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</a:rPr>
              <a:t>Amazon EC2 Purchasing</a:t>
            </a:r>
            <a:r>
              <a:rPr sz="2400" spc="-15" dirty="0">
                <a:solidFill>
                  <a:srgbClr val="404040"/>
                </a:solidFill>
              </a:rPr>
              <a:t> </a:t>
            </a:r>
            <a:r>
              <a:rPr sz="2400" dirty="0">
                <a:solidFill>
                  <a:srgbClr val="404040"/>
                </a:solidFill>
              </a:rPr>
              <a:t>Options</a:t>
            </a:r>
            <a:endParaRPr sz="2400"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123</a:t>
            </a:fld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29771" y="1625601"/>
            <a:ext cx="1580515" cy="4153747"/>
          </a:xfrm>
          <a:custGeom>
            <a:avLst/>
            <a:gdLst/>
            <a:ahLst/>
            <a:cxnLst/>
            <a:rect l="l" t="t" r="r" b="b"/>
            <a:pathLst>
              <a:path w="1580514" h="3115310">
                <a:moveTo>
                  <a:pt x="1422400" y="0"/>
                </a:moveTo>
                <a:lnTo>
                  <a:pt x="158038" y="0"/>
                </a:lnTo>
                <a:lnTo>
                  <a:pt x="108084" y="8054"/>
                </a:lnTo>
                <a:lnTo>
                  <a:pt x="64701" y="30484"/>
                </a:lnTo>
                <a:lnTo>
                  <a:pt x="30490" y="64684"/>
                </a:lnTo>
                <a:lnTo>
                  <a:pt x="8056" y="108053"/>
                </a:lnTo>
                <a:lnTo>
                  <a:pt x="0" y="157987"/>
                </a:lnTo>
                <a:lnTo>
                  <a:pt x="0" y="2957017"/>
                </a:lnTo>
                <a:lnTo>
                  <a:pt x="8056" y="3006971"/>
                </a:lnTo>
                <a:lnTo>
                  <a:pt x="30490" y="3050354"/>
                </a:lnTo>
                <a:lnTo>
                  <a:pt x="64701" y="3084565"/>
                </a:lnTo>
                <a:lnTo>
                  <a:pt x="108084" y="3106999"/>
                </a:lnTo>
                <a:lnTo>
                  <a:pt x="158038" y="3115056"/>
                </a:lnTo>
                <a:lnTo>
                  <a:pt x="1422400" y="3115056"/>
                </a:lnTo>
                <a:lnTo>
                  <a:pt x="1472334" y="3106999"/>
                </a:lnTo>
                <a:lnTo>
                  <a:pt x="1515703" y="3084565"/>
                </a:lnTo>
                <a:lnTo>
                  <a:pt x="1549903" y="3050354"/>
                </a:lnTo>
                <a:lnTo>
                  <a:pt x="1572333" y="3006971"/>
                </a:lnTo>
                <a:lnTo>
                  <a:pt x="1580388" y="2957017"/>
                </a:lnTo>
                <a:lnTo>
                  <a:pt x="1580388" y="157987"/>
                </a:lnTo>
                <a:lnTo>
                  <a:pt x="1572333" y="108053"/>
                </a:lnTo>
                <a:lnTo>
                  <a:pt x="1549903" y="64684"/>
                </a:lnTo>
                <a:lnTo>
                  <a:pt x="1515703" y="30484"/>
                </a:lnTo>
                <a:lnTo>
                  <a:pt x="1472334" y="8054"/>
                </a:lnTo>
                <a:lnTo>
                  <a:pt x="1422400" y="0"/>
                </a:lnTo>
                <a:close/>
              </a:path>
            </a:pathLst>
          </a:custGeom>
          <a:solidFill>
            <a:srgbClr val="F7DBC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085" y="1905679"/>
            <a:ext cx="1172210" cy="48282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19380" marR="5080" indent="-106680">
              <a:lnSpc>
                <a:spcPts val="1660"/>
              </a:lnSpc>
              <a:spcBef>
                <a:spcPts val="365"/>
              </a:spcBef>
            </a:pPr>
            <a:r>
              <a:rPr sz="1600" b="1" spc="-15" dirty="0">
                <a:solidFill>
                  <a:srgbClr val="464646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464646"/>
                </a:solidFill>
                <a:latin typeface="Arial"/>
                <a:cs typeface="Arial"/>
              </a:rPr>
              <a:t>n-</a:t>
            </a: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Dema</a:t>
            </a:r>
            <a:r>
              <a:rPr sz="1600" b="1" spc="-10" dirty="0">
                <a:solidFill>
                  <a:srgbClr val="464646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d  Instances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7304" y="2816352"/>
            <a:ext cx="1386840" cy="2865120"/>
            <a:chOff x="527304" y="2112264"/>
            <a:chExt cx="1386840" cy="2148840"/>
          </a:xfrm>
        </p:grpSpPr>
        <p:sp>
          <p:nvSpPr>
            <p:cNvPr id="10" name="object 10"/>
            <p:cNvSpPr/>
            <p:nvPr/>
          </p:nvSpPr>
          <p:spPr>
            <a:xfrm>
              <a:off x="527304" y="2112264"/>
              <a:ext cx="1386839" cy="2148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86740" y="3014472"/>
              <a:ext cx="1264920" cy="365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89026" y="2154174"/>
              <a:ext cx="1263650" cy="2025650"/>
            </a:xfrm>
            <a:custGeom>
              <a:avLst/>
              <a:gdLst/>
              <a:ahLst/>
              <a:cxnLst/>
              <a:rect l="l" t="t" r="r" b="b"/>
              <a:pathLst>
                <a:path w="1263650" h="2025650">
                  <a:moveTo>
                    <a:pt x="1137031" y="0"/>
                  </a:moveTo>
                  <a:lnTo>
                    <a:pt x="126339" y="0"/>
                  </a:lnTo>
                  <a:lnTo>
                    <a:pt x="77163" y="9921"/>
                  </a:lnTo>
                  <a:lnTo>
                    <a:pt x="37004" y="36988"/>
                  </a:lnTo>
                  <a:lnTo>
                    <a:pt x="9928" y="77152"/>
                  </a:lnTo>
                  <a:lnTo>
                    <a:pt x="0" y="126364"/>
                  </a:lnTo>
                  <a:lnTo>
                    <a:pt x="0" y="1899056"/>
                  </a:lnTo>
                  <a:lnTo>
                    <a:pt x="9928" y="1948232"/>
                  </a:lnTo>
                  <a:lnTo>
                    <a:pt x="37004" y="1988391"/>
                  </a:lnTo>
                  <a:lnTo>
                    <a:pt x="77163" y="2015467"/>
                  </a:lnTo>
                  <a:lnTo>
                    <a:pt x="126339" y="2025395"/>
                  </a:lnTo>
                  <a:lnTo>
                    <a:pt x="1137031" y="2025395"/>
                  </a:lnTo>
                  <a:lnTo>
                    <a:pt x="1186243" y="2015467"/>
                  </a:lnTo>
                  <a:lnTo>
                    <a:pt x="1226407" y="1988391"/>
                  </a:lnTo>
                  <a:lnTo>
                    <a:pt x="1253474" y="1948232"/>
                  </a:lnTo>
                  <a:lnTo>
                    <a:pt x="1263396" y="1899056"/>
                  </a:lnTo>
                  <a:lnTo>
                    <a:pt x="1263396" y="126364"/>
                  </a:lnTo>
                  <a:lnTo>
                    <a:pt x="1253474" y="77152"/>
                  </a:lnTo>
                  <a:lnTo>
                    <a:pt x="1226407" y="36988"/>
                  </a:lnTo>
                  <a:lnTo>
                    <a:pt x="1186243" y="9921"/>
                  </a:lnTo>
                  <a:lnTo>
                    <a:pt x="1137031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89026" y="2154174"/>
              <a:ext cx="1263650" cy="2025650"/>
            </a:xfrm>
            <a:custGeom>
              <a:avLst/>
              <a:gdLst/>
              <a:ahLst/>
              <a:cxnLst/>
              <a:rect l="l" t="t" r="r" b="b"/>
              <a:pathLst>
                <a:path w="1263650" h="2025650">
                  <a:moveTo>
                    <a:pt x="0" y="126364"/>
                  </a:moveTo>
                  <a:lnTo>
                    <a:pt x="9928" y="77152"/>
                  </a:lnTo>
                  <a:lnTo>
                    <a:pt x="37004" y="36988"/>
                  </a:lnTo>
                  <a:lnTo>
                    <a:pt x="77163" y="9921"/>
                  </a:lnTo>
                  <a:lnTo>
                    <a:pt x="126339" y="0"/>
                  </a:lnTo>
                  <a:lnTo>
                    <a:pt x="1137031" y="0"/>
                  </a:lnTo>
                  <a:lnTo>
                    <a:pt x="1186243" y="9921"/>
                  </a:lnTo>
                  <a:lnTo>
                    <a:pt x="1226407" y="36988"/>
                  </a:lnTo>
                  <a:lnTo>
                    <a:pt x="1253474" y="77152"/>
                  </a:lnTo>
                  <a:lnTo>
                    <a:pt x="1263396" y="126364"/>
                  </a:lnTo>
                  <a:lnTo>
                    <a:pt x="1263396" y="1899056"/>
                  </a:lnTo>
                  <a:lnTo>
                    <a:pt x="1253474" y="1948232"/>
                  </a:lnTo>
                  <a:lnTo>
                    <a:pt x="1226407" y="1988391"/>
                  </a:lnTo>
                  <a:lnTo>
                    <a:pt x="1186243" y="2015467"/>
                  </a:lnTo>
                  <a:lnTo>
                    <a:pt x="1137031" y="2025395"/>
                  </a:lnTo>
                  <a:lnTo>
                    <a:pt x="126339" y="2025395"/>
                  </a:lnTo>
                  <a:lnTo>
                    <a:pt x="77163" y="2015467"/>
                  </a:lnTo>
                  <a:lnTo>
                    <a:pt x="37004" y="1988391"/>
                  </a:lnTo>
                  <a:lnTo>
                    <a:pt x="9928" y="1948232"/>
                  </a:lnTo>
                  <a:lnTo>
                    <a:pt x="0" y="1899056"/>
                  </a:lnTo>
                  <a:lnTo>
                    <a:pt x="0" y="12636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97179" y="4075517"/>
            <a:ext cx="10439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Pay by the</a:t>
            </a:r>
            <a:r>
              <a:rPr sz="11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hour.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29029" y="1625601"/>
            <a:ext cx="1579245" cy="4153747"/>
          </a:xfrm>
          <a:custGeom>
            <a:avLst/>
            <a:gdLst/>
            <a:ahLst/>
            <a:cxnLst/>
            <a:rect l="l" t="t" r="r" b="b"/>
            <a:pathLst>
              <a:path w="1579245" h="3115310">
                <a:moveTo>
                  <a:pt x="1421002" y="0"/>
                </a:moveTo>
                <a:lnTo>
                  <a:pt x="157861" y="0"/>
                </a:lnTo>
                <a:lnTo>
                  <a:pt x="107988" y="8053"/>
                </a:lnTo>
                <a:lnTo>
                  <a:pt x="64657" y="30475"/>
                </a:lnTo>
                <a:lnTo>
                  <a:pt x="30475" y="64657"/>
                </a:lnTo>
                <a:lnTo>
                  <a:pt x="8053" y="107988"/>
                </a:lnTo>
                <a:lnTo>
                  <a:pt x="0" y="157861"/>
                </a:lnTo>
                <a:lnTo>
                  <a:pt x="0" y="2957169"/>
                </a:lnTo>
                <a:lnTo>
                  <a:pt x="8053" y="3007073"/>
                </a:lnTo>
                <a:lnTo>
                  <a:pt x="30475" y="3050415"/>
                </a:lnTo>
                <a:lnTo>
                  <a:pt x="64657" y="3084593"/>
                </a:lnTo>
                <a:lnTo>
                  <a:pt x="107988" y="3107006"/>
                </a:lnTo>
                <a:lnTo>
                  <a:pt x="157861" y="3115056"/>
                </a:lnTo>
                <a:lnTo>
                  <a:pt x="1421002" y="3115056"/>
                </a:lnTo>
                <a:lnTo>
                  <a:pt x="1470875" y="3107006"/>
                </a:lnTo>
                <a:lnTo>
                  <a:pt x="1514206" y="3084593"/>
                </a:lnTo>
                <a:lnTo>
                  <a:pt x="1548388" y="3050415"/>
                </a:lnTo>
                <a:lnTo>
                  <a:pt x="1570810" y="3007073"/>
                </a:lnTo>
                <a:lnTo>
                  <a:pt x="1578864" y="2957169"/>
                </a:lnTo>
                <a:lnTo>
                  <a:pt x="1578864" y="157861"/>
                </a:lnTo>
                <a:lnTo>
                  <a:pt x="1570810" y="107988"/>
                </a:lnTo>
                <a:lnTo>
                  <a:pt x="1548388" y="64657"/>
                </a:lnTo>
                <a:lnTo>
                  <a:pt x="1514206" y="30475"/>
                </a:lnTo>
                <a:lnTo>
                  <a:pt x="1470875" y="8053"/>
                </a:lnTo>
                <a:lnTo>
                  <a:pt x="1421002" y="0"/>
                </a:lnTo>
                <a:close/>
              </a:path>
            </a:pathLst>
          </a:custGeom>
          <a:solidFill>
            <a:srgbClr val="F7DBC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39164" y="1905679"/>
            <a:ext cx="960119" cy="48282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2065">
              <a:lnSpc>
                <a:spcPts val="1660"/>
              </a:lnSpc>
              <a:spcBef>
                <a:spcPts val="365"/>
              </a:spcBef>
            </a:pPr>
            <a:r>
              <a:rPr sz="1600" b="1" spc="-10" dirty="0">
                <a:solidFill>
                  <a:srgbClr val="464646"/>
                </a:solidFill>
                <a:latin typeface="Arial"/>
                <a:cs typeface="Arial"/>
              </a:rPr>
              <a:t>Reserved  </a:t>
            </a: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Ins</a:t>
            </a:r>
            <a:r>
              <a:rPr sz="1600" b="1" spc="-15" dirty="0">
                <a:solidFill>
                  <a:srgbClr val="464646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ances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25039" y="2818386"/>
            <a:ext cx="1386840" cy="1416473"/>
            <a:chOff x="2225039" y="2113788"/>
            <a:chExt cx="1386840" cy="1062355"/>
          </a:xfrm>
        </p:grpSpPr>
        <p:sp>
          <p:nvSpPr>
            <p:cNvPr id="18" name="object 18"/>
            <p:cNvSpPr/>
            <p:nvPr/>
          </p:nvSpPr>
          <p:spPr>
            <a:xfrm>
              <a:off x="2225039" y="2113788"/>
              <a:ext cx="1386839" cy="10622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267711" y="2183892"/>
              <a:ext cx="1299972" cy="944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86761" y="2155698"/>
              <a:ext cx="1263650" cy="939165"/>
            </a:xfrm>
            <a:custGeom>
              <a:avLst/>
              <a:gdLst/>
              <a:ahLst/>
              <a:cxnLst/>
              <a:rect l="l" t="t" r="r" b="b"/>
              <a:pathLst>
                <a:path w="1263650" h="939164">
                  <a:moveTo>
                    <a:pt x="1169542" y="0"/>
                  </a:moveTo>
                  <a:lnTo>
                    <a:pt x="93852" y="0"/>
                  </a:lnTo>
                  <a:lnTo>
                    <a:pt x="57328" y="7377"/>
                  </a:lnTo>
                  <a:lnTo>
                    <a:pt x="27495" y="27495"/>
                  </a:lnTo>
                  <a:lnTo>
                    <a:pt x="7377" y="57328"/>
                  </a:lnTo>
                  <a:lnTo>
                    <a:pt x="0" y="93852"/>
                  </a:lnTo>
                  <a:lnTo>
                    <a:pt x="0" y="844931"/>
                  </a:lnTo>
                  <a:lnTo>
                    <a:pt x="7377" y="881455"/>
                  </a:lnTo>
                  <a:lnTo>
                    <a:pt x="27495" y="911288"/>
                  </a:lnTo>
                  <a:lnTo>
                    <a:pt x="57328" y="931406"/>
                  </a:lnTo>
                  <a:lnTo>
                    <a:pt x="93852" y="938783"/>
                  </a:lnTo>
                  <a:lnTo>
                    <a:pt x="1169542" y="938783"/>
                  </a:lnTo>
                  <a:lnTo>
                    <a:pt x="1206067" y="931406"/>
                  </a:lnTo>
                  <a:lnTo>
                    <a:pt x="1235900" y="911288"/>
                  </a:lnTo>
                  <a:lnTo>
                    <a:pt x="1256018" y="881455"/>
                  </a:lnTo>
                  <a:lnTo>
                    <a:pt x="1263396" y="844931"/>
                  </a:lnTo>
                  <a:lnTo>
                    <a:pt x="1263396" y="93852"/>
                  </a:lnTo>
                  <a:lnTo>
                    <a:pt x="1256018" y="57328"/>
                  </a:lnTo>
                  <a:lnTo>
                    <a:pt x="1235900" y="27495"/>
                  </a:lnTo>
                  <a:lnTo>
                    <a:pt x="1206067" y="7377"/>
                  </a:lnTo>
                  <a:lnTo>
                    <a:pt x="1169542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286761" y="2155698"/>
              <a:ext cx="1263650" cy="939165"/>
            </a:xfrm>
            <a:custGeom>
              <a:avLst/>
              <a:gdLst/>
              <a:ahLst/>
              <a:cxnLst/>
              <a:rect l="l" t="t" r="r" b="b"/>
              <a:pathLst>
                <a:path w="1263650" h="939164">
                  <a:moveTo>
                    <a:pt x="0" y="93852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2" y="0"/>
                  </a:lnTo>
                  <a:lnTo>
                    <a:pt x="1169542" y="0"/>
                  </a:lnTo>
                  <a:lnTo>
                    <a:pt x="1206067" y="7377"/>
                  </a:lnTo>
                  <a:lnTo>
                    <a:pt x="1235900" y="27495"/>
                  </a:lnTo>
                  <a:lnTo>
                    <a:pt x="1256018" y="57328"/>
                  </a:lnTo>
                  <a:lnTo>
                    <a:pt x="1263396" y="93852"/>
                  </a:lnTo>
                  <a:lnTo>
                    <a:pt x="1263396" y="844931"/>
                  </a:lnTo>
                  <a:lnTo>
                    <a:pt x="1256018" y="881455"/>
                  </a:lnTo>
                  <a:lnTo>
                    <a:pt x="1235900" y="911288"/>
                  </a:lnTo>
                  <a:lnTo>
                    <a:pt x="1206067" y="931406"/>
                  </a:lnTo>
                  <a:lnTo>
                    <a:pt x="1169542" y="938783"/>
                  </a:lnTo>
                  <a:lnTo>
                    <a:pt x="93852" y="938783"/>
                  </a:lnTo>
                  <a:lnTo>
                    <a:pt x="57328" y="931406"/>
                  </a:lnTo>
                  <a:lnTo>
                    <a:pt x="27495" y="911288"/>
                  </a:lnTo>
                  <a:lnTo>
                    <a:pt x="7377" y="881455"/>
                  </a:lnTo>
                  <a:lnTo>
                    <a:pt x="0" y="844931"/>
                  </a:lnTo>
                  <a:lnTo>
                    <a:pt x="0" y="9385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378455" y="2967230"/>
            <a:ext cx="1079500" cy="742511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065" marR="5080" algn="ctr">
              <a:lnSpc>
                <a:spcPts val="1140"/>
              </a:lnSpc>
              <a:spcBef>
                <a:spcPts val="2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Purchase at  significant  discount.  Instances are 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available.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25039" y="4263136"/>
            <a:ext cx="1386840" cy="1419013"/>
            <a:chOff x="2225039" y="3197351"/>
            <a:chExt cx="1386840" cy="1064260"/>
          </a:xfrm>
        </p:grpSpPr>
        <p:sp>
          <p:nvSpPr>
            <p:cNvPr id="24" name="object 24"/>
            <p:cNvSpPr/>
            <p:nvPr/>
          </p:nvSpPr>
          <p:spPr>
            <a:xfrm>
              <a:off x="2225039" y="3197351"/>
              <a:ext cx="1386839" cy="1063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301239" y="3483863"/>
              <a:ext cx="1271015" cy="5105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286761" y="3239261"/>
              <a:ext cx="1263650" cy="940435"/>
            </a:xfrm>
            <a:custGeom>
              <a:avLst/>
              <a:gdLst/>
              <a:ahLst/>
              <a:cxnLst/>
              <a:rect l="l" t="t" r="r" b="b"/>
              <a:pathLst>
                <a:path w="1263650" h="940435">
                  <a:moveTo>
                    <a:pt x="1169415" y="0"/>
                  </a:moveTo>
                  <a:lnTo>
                    <a:pt x="93980" y="0"/>
                  </a:lnTo>
                  <a:lnTo>
                    <a:pt x="57382" y="7379"/>
                  </a:lnTo>
                  <a:lnTo>
                    <a:pt x="27511" y="27511"/>
                  </a:lnTo>
                  <a:lnTo>
                    <a:pt x="7379" y="57382"/>
                  </a:lnTo>
                  <a:lnTo>
                    <a:pt x="0" y="93980"/>
                  </a:lnTo>
                  <a:lnTo>
                    <a:pt x="0" y="846277"/>
                  </a:lnTo>
                  <a:lnTo>
                    <a:pt x="7379" y="882877"/>
                  </a:lnTo>
                  <a:lnTo>
                    <a:pt x="27511" y="912766"/>
                  </a:lnTo>
                  <a:lnTo>
                    <a:pt x="57382" y="932918"/>
                  </a:lnTo>
                  <a:lnTo>
                    <a:pt x="93980" y="940307"/>
                  </a:lnTo>
                  <a:lnTo>
                    <a:pt x="1169415" y="940307"/>
                  </a:lnTo>
                  <a:lnTo>
                    <a:pt x="1206013" y="932918"/>
                  </a:lnTo>
                  <a:lnTo>
                    <a:pt x="1235884" y="912766"/>
                  </a:lnTo>
                  <a:lnTo>
                    <a:pt x="1256016" y="882877"/>
                  </a:lnTo>
                  <a:lnTo>
                    <a:pt x="1263396" y="846277"/>
                  </a:lnTo>
                  <a:lnTo>
                    <a:pt x="1263396" y="93980"/>
                  </a:lnTo>
                  <a:lnTo>
                    <a:pt x="1256016" y="57382"/>
                  </a:lnTo>
                  <a:lnTo>
                    <a:pt x="1235884" y="27511"/>
                  </a:lnTo>
                  <a:lnTo>
                    <a:pt x="1206013" y="7379"/>
                  </a:lnTo>
                  <a:lnTo>
                    <a:pt x="1169415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286761" y="3239261"/>
              <a:ext cx="1263650" cy="940435"/>
            </a:xfrm>
            <a:custGeom>
              <a:avLst/>
              <a:gdLst/>
              <a:ahLst/>
              <a:cxnLst/>
              <a:rect l="l" t="t" r="r" b="b"/>
              <a:pathLst>
                <a:path w="1263650" h="940435">
                  <a:moveTo>
                    <a:pt x="0" y="93980"/>
                  </a:moveTo>
                  <a:lnTo>
                    <a:pt x="7379" y="57382"/>
                  </a:lnTo>
                  <a:lnTo>
                    <a:pt x="27511" y="27511"/>
                  </a:lnTo>
                  <a:lnTo>
                    <a:pt x="57382" y="7379"/>
                  </a:lnTo>
                  <a:lnTo>
                    <a:pt x="93980" y="0"/>
                  </a:lnTo>
                  <a:lnTo>
                    <a:pt x="1169415" y="0"/>
                  </a:lnTo>
                  <a:lnTo>
                    <a:pt x="1206013" y="7379"/>
                  </a:lnTo>
                  <a:lnTo>
                    <a:pt x="1235884" y="27511"/>
                  </a:lnTo>
                  <a:lnTo>
                    <a:pt x="1256016" y="57382"/>
                  </a:lnTo>
                  <a:lnTo>
                    <a:pt x="1263396" y="93980"/>
                  </a:lnTo>
                  <a:lnTo>
                    <a:pt x="1263396" y="846277"/>
                  </a:lnTo>
                  <a:lnTo>
                    <a:pt x="1256016" y="882877"/>
                  </a:lnTo>
                  <a:lnTo>
                    <a:pt x="1235884" y="912766"/>
                  </a:lnTo>
                  <a:lnTo>
                    <a:pt x="1206013" y="932918"/>
                  </a:lnTo>
                  <a:lnTo>
                    <a:pt x="1169415" y="940307"/>
                  </a:lnTo>
                  <a:lnTo>
                    <a:pt x="93980" y="940307"/>
                  </a:lnTo>
                  <a:lnTo>
                    <a:pt x="57382" y="932918"/>
                  </a:lnTo>
                  <a:lnTo>
                    <a:pt x="27511" y="912766"/>
                  </a:lnTo>
                  <a:lnTo>
                    <a:pt x="7379" y="882877"/>
                  </a:lnTo>
                  <a:lnTo>
                    <a:pt x="0" y="846277"/>
                  </a:lnTo>
                  <a:lnTo>
                    <a:pt x="0" y="9398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411985" y="4701303"/>
            <a:ext cx="101091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3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1-year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3-year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230"/>
              </a:lnSpc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terms.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26767" y="1625601"/>
            <a:ext cx="1579245" cy="4153747"/>
          </a:xfrm>
          <a:custGeom>
            <a:avLst/>
            <a:gdLst/>
            <a:ahLst/>
            <a:cxnLst/>
            <a:rect l="l" t="t" r="r" b="b"/>
            <a:pathLst>
              <a:path w="1579245" h="3115310">
                <a:moveTo>
                  <a:pt x="1421002" y="0"/>
                </a:moveTo>
                <a:lnTo>
                  <a:pt x="157861" y="0"/>
                </a:lnTo>
                <a:lnTo>
                  <a:pt x="107988" y="8053"/>
                </a:lnTo>
                <a:lnTo>
                  <a:pt x="64657" y="30475"/>
                </a:lnTo>
                <a:lnTo>
                  <a:pt x="30475" y="64657"/>
                </a:lnTo>
                <a:lnTo>
                  <a:pt x="8053" y="107988"/>
                </a:lnTo>
                <a:lnTo>
                  <a:pt x="0" y="157861"/>
                </a:lnTo>
                <a:lnTo>
                  <a:pt x="0" y="2957169"/>
                </a:lnTo>
                <a:lnTo>
                  <a:pt x="8053" y="3007073"/>
                </a:lnTo>
                <a:lnTo>
                  <a:pt x="30475" y="3050415"/>
                </a:lnTo>
                <a:lnTo>
                  <a:pt x="64657" y="3084593"/>
                </a:lnTo>
                <a:lnTo>
                  <a:pt x="107988" y="3107006"/>
                </a:lnTo>
                <a:lnTo>
                  <a:pt x="157861" y="3115056"/>
                </a:lnTo>
                <a:lnTo>
                  <a:pt x="1421002" y="3115056"/>
                </a:lnTo>
                <a:lnTo>
                  <a:pt x="1470875" y="3107006"/>
                </a:lnTo>
                <a:lnTo>
                  <a:pt x="1514206" y="3084593"/>
                </a:lnTo>
                <a:lnTo>
                  <a:pt x="1548388" y="3050415"/>
                </a:lnTo>
                <a:lnTo>
                  <a:pt x="1570810" y="3007073"/>
                </a:lnTo>
                <a:lnTo>
                  <a:pt x="1578864" y="2957169"/>
                </a:lnTo>
                <a:lnTo>
                  <a:pt x="1578864" y="157861"/>
                </a:lnTo>
                <a:lnTo>
                  <a:pt x="1570810" y="107988"/>
                </a:lnTo>
                <a:lnTo>
                  <a:pt x="1548388" y="64657"/>
                </a:lnTo>
                <a:lnTo>
                  <a:pt x="1514206" y="30475"/>
                </a:lnTo>
                <a:lnTo>
                  <a:pt x="1470875" y="8053"/>
                </a:lnTo>
                <a:lnTo>
                  <a:pt x="1421002" y="0"/>
                </a:lnTo>
                <a:close/>
              </a:path>
            </a:pathLst>
          </a:custGeom>
          <a:solidFill>
            <a:srgbClr val="F7DBC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91685" y="1905679"/>
            <a:ext cx="1050290" cy="48282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57785" marR="5080" indent="-45720">
              <a:lnSpc>
                <a:spcPts val="1660"/>
              </a:lnSpc>
              <a:spcBef>
                <a:spcPts val="365"/>
              </a:spcBef>
            </a:pP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Scheduled  Instances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922779" y="2816352"/>
            <a:ext cx="1388745" cy="2865120"/>
            <a:chOff x="3922776" y="2112264"/>
            <a:chExt cx="1388745" cy="2148840"/>
          </a:xfrm>
        </p:grpSpPr>
        <p:sp>
          <p:nvSpPr>
            <p:cNvPr id="32" name="object 32"/>
            <p:cNvSpPr/>
            <p:nvPr/>
          </p:nvSpPr>
          <p:spPr>
            <a:xfrm>
              <a:off x="3922776" y="2112264"/>
              <a:ext cx="1388364" cy="21488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005072" y="2798064"/>
              <a:ext cx="1263396" cy="800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984498" y="2154174"/>
              <a:ext cx="1264920" cy="2025650"/>
            </a:xfrm>
            <a:custGeom>
              <a:avLst/>
              <a:gdLst/>
              <a:ahLst/>
              <a:cxnLst/>
              <a:rect l="l" t="t" r="r" b="b"/>
              <a:pathLst>
                <a:path w="1264920" h="2025650">
                  <a:moveTo>
                    <a:pt x="1138427" y="0"/>
                  </a:moveTo>
                  <a:lnTo>
                    <a:pt x="126491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2"/>
                  </a:lnTo>
                  <a:lnTo>
                    <a:pt x="0" y="1898903"/>
                  </a:lnTo>
                  <a:lnTo>
                    <a:pt x="9941" y="1948141"/>
                  </a:lnTo>
                  <a:lnTo>
                    <a:pt x="37052" y="1988348"/>
                  </a:lnTo>
                  <a:lnTo>
                    <a:pt x="77259" y="2015456"/>
                  </a:lnTo>
                  <a:lnTo>
                    <a:pt x="126491" y="2025395"/>
                  </a:lnTo>
                  <a:lnTo>
                    <a:pt x="1138427" y="2025395"/>
                  </a:lnTo>
                  <a:lnTo>
                    <a:pt x="1187660" y="2015456"/>
                  </a:lnTo>
                  <a:lnTo>
                    <a:pt x="1227867" y="1988348"/>
                  </a:lnTo>
                  <a:lnTo>
                    <a:pt x="1254978" y="1948141"/>
                  </a:lnTo>
                  <a:lnTo>
                    <a:pt x="1264919" y="1898903"/>
                  </a:lnTo>
                  <a:lnTo>
                    <a:pt x="1264919" y="126492"/>
                  </a:lnTo>
                  <a:lnTo>
                    <a:pt x="1254978" y="77259"/>
                  </a:lnTo>
                  <a:lnTo>
                    <a:pt x="1227867" y="37052"/>
                  </a:lnTo>
                  <a:lnTo>
                    <a:pt x="1187660" y="9941"/>
                  </a:lnTo>
                  <a:lnTo>
                    <a:pt x="1138427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3984498" y="2154174"/>
              <a:ext cx="1264920" cy="2025650"/>
            </a:xfrm>
            <a:custGeom>
              <a:avLst/>
              <a:gdLst/>
              <a:ahLst/>
              <a:cxnLst/>
              <a:rect l="l" t="t" r="r" b="b"/>
              <a:pathLst>
                <a:path w="1264920" h="2025650">
                  <a:moveTo>
                    <a:pt x="0" y="126492"/>
                  </a:moveTo>
                  <a:lnTo>
                    <a:pt x="9941" y="77259"/>
                  </a:lnTo>
                  <a:lnTo>
                    <a:pt x="37052" y="37052"/>
                  </a:lnTo>
                  <a:lnTo>
                    <a:pt x="77259" y="9941"/>
                  </a:lnTo>
                  <a:lnTo>
                    <a:pt x="126491" y="0"/>
                  </a:lnTo>
                  <a:lnTo>
                    <a:pt x="1138427" y="0"/>
                  </a:lnTo>
                  <a:lnTo>
                    <a:pt x="1187660" y="9941"/>
                  </a:lnTo>
                  <a:lnTo>
                    <a:pt x="1227867" y="37052"/>
                  </a:lnTo>
                  <a:lnTo>
                    <a:pt x="1254978" y="77259"/>
                  </a:lnTo>
                  <a:lnTo>
                    <a:pt x="1264919" y="126492"/>
                  </a:lnTo>
                  <a:lnTo>
                    <a:pt x="1264919" y="1898903"/>
                  </a:lnTo>
                  <a:lnTo>
                    <a:pt x="1254978" y="1948141"/>
                  </a:lnTo>
                  <a:lnTo>
                    <a:pt x="1227867" y="1988348"/>
                  </a:lnTo>
                  <a:lnTo>
                    <a:pt x="1187660" y="2015456"/>
                  </a:lnTo>
                  <a:lnTo>
                    <a:pt x="1138427" y="2025395"/>
                  </a:lnTo>
                  <a:lnTo>
                    <a:pt x="126491" y="2025395"/>
                  </a:lnTo>
                  <a:lnTo>
                    <a:pt x="77259" y="2015456"/>
                  </a:lnTo>
                  <a:lnTo>
                    <a:pt x="37052" y="1988348"/>
                  </a:lnTo>
                  <a:lnTo>
                    <a:pt x="9941" y="1948141"/>
                  </a:lnTo>
                  <a:lnTo>
                    <a:pt x="0" y="1898903"/>
                  </a:lnTo>
                  <a:lnTo>
                    <a:pt x="0" y="12649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115183" y="3786124"/>
            <a:ext cx="1003935" cy="618118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-1905" algn="ctr">
              <a:lnSpc>
                <a:spcPct val="86400"/>
              </a:lnSpc>
              <a:spcBef>
                <a:spcPts val="28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Purchase a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1-  year RI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  recurring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period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time.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524503" y="1625601"/>
            <a:ext cx="1580515" cy="4153747"/>
          </a:xfrm>
          <a:custGeom>
            <a:avLst/>
            <a:gdLst/>
            <a:ahLst/>
            <a:cxnLst/>
            <a:rect l="l" t="t" r="r" b="b"/>
            <a:pathLst>
              <a:path w="1580515" h="3115310">
                <a:moveTo>
                  <a:pt x="1422400" y="0"/>
                </a:moveTo>
                <a:lnTo>
                  <a:pt x="157987" y="0"/>
                </a:lnTo>
                <a:lnTo>
                  <a:pt x="108053" y="8054"/>
                </a:lnTo>
                <a:lnTo>
                  <a:pt x="64684" y="30484"/>
                </a:lnTo>
                <a:lnTo>
                  <a:pt x="30484" y="64684"/>
                </a:lnTo>
                <a:lnTo>
                  <a:pt x="8054" y="108053"/>
                </a:lnTo>
                <a:lnTo>
                  <a:pt x="0" y="157987"/>
                </a:lnTo>
                <a:lnTo>
                  <a:pt x="0" y="2957017"/>
                </a:lnTo>
                <a:lnTo>
                  <a:pt x="8054" y="3006971"/>
                </a:lnTo>
                <a:lnTo>
                  <a:pt x="30484" y="3050354"/>
                </a:lnTo>
                <a:lnTo>
                  <a:pt x="64684" y="3084565"/>
                </a:lnTo>
                <a:lnTo>
                  <a:pt x="108053" y="3106999"/>
                </a:lnTo>
                <a:lnTo>
                  <a:pt x="157987" y="3115056"/>
                </a:lnTo>
                <a:lnTo>
                  <a:pt x="1422400" y="3115056"/>
                </a:lnTo>
                <a:lnTo>
                  <a:pt x="1472334" y="3106999"/>
                </a:lnTo>
                <a:lnTo>
                  <a:pt x="1515703" y="3084565"/>
                </a:lnTo>
                <a:lnTo>
                  <a:pt x="1549903" y="3050354"/>
                </a:lnTo>
                <a:lnTo>
                  <a:pt x="1572333" y="3006971"/>
                </a:lnTo>
                <a:lnTo>
                  <a:pt x="1580388" y="2957017"/>
                </a:lnTo>
                <a:lnTo>
                  <a:pt x="1580388" y="157987"/>
                </a:lnTo>
                <a:lnTo>
                  <a:pt x="1572333" y="108053"/>
                </a:lnTo>
                <a:lnTo>
                  <a:pt x="1549903" y="64684"/>
                </a:lnTo>
                <a:lnTo>
                  <a:pt x="1515703" y="30484"/>
                </a:lnTo>
                <a:lnTo>
                  <a:pt x="1472334" y="8054"/>
                </a:lnTo>
                <a:lnTo>
                  <a:pt x="1422400" y="0"/>
                </a:lnTo>
                <a:close/>
              </a:path>
            </a:pathLst>
          </a:custGeom>
          <a:solidFill>
            <a:srgbClr val="F7DBC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81269" y="2045884"/>
            <a:ext cx="146685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Spot</a:t>
            </a:r>
            <a:r>
              <a:rPr sz="1600" b="1" spc="-6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Instances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622035" y="2816352"/>
            <a:ext cx="1416050" cy="2865120"/>
            <a:chOff x="5622035" y="2112264"/>
            <a:chExt cx="1416050" cy="2148840"/>
          </a:xfrm>
        </p:grpSpPr>
        <p:sp>
          <p:nvSpPr>
            <p:cNvPr id="40" name="object 40"/>
            <p:cNvSpPr/>
            <p:nvPr/>
          </p:nvSpPr>
          <p:spPr>
            <a:xfrm>
              <a:off x="5622035" y="2112264"/>
              <a:ext cx="1386839" cy="2148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628131" y="2625852"/>
              <a:ext cx="1409700" cy="11445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683757" y="2154174"/>
              <a:ext cx="1263650" cy="2025650"/>
            </a:xfrm>
            <a:custGeom>
              <a:avLst/>
              <a:gdLst/>
              <a:ahLst/>
              <a:cxnLst/>
              <a:rect l="l" t="t" r="r" b="b"/>
              <a:pathLst>
                <a:path w="1263650" h="2025650">
                  <a:moveTo>
                    <a:pt x="1137031" y="0"/>
                  </a:moveTo>
                  <a:lnTo>
                    <a:pt x="126364" y="0"/>
                  </a:lnTo>
                  <a:lnTo>
                    <a:pt x="77152" y="9921"/>
                  </a:lnTo>
                  <a:lnTo>
                    <a:pt x="36988" y="36988"/>
                  </a:lnTo>
                  <a:lnTo>
                    <a:pt x="9921" y="77152"/>
                  </a:lnTo>
                  <a:lnTo>
                    <a:pt x="0" y="126364"/>
                  </a:lnTo>
                  <a:lnTo>
                    <a:pt x="0" y="1899056"/>
                  </a:lnTo>
                  <a:lnTo>
                    <a:pt x="9921" y="1948232"/>
                  </a:lnTo>
                  <a:lnTo>
                    <a:pt x="36988" y="1988391"/>
                  </a:lnTo>
                  <a:lnTo>
                    <a:pt x="77152" y="2015467"/>
                  </a:lnTo>
                  <a:lnTo>
                    <a:pt x="126364" y="2025395"/>
                  </a:lnTo>
                  <a:lnTo>
                    <a:pt x="1137031" y="2025395"/>
                  </a:lnTo>
                  <a:lnTo>
                    <a:pt x="1186243" y="2015467"/>
                  </a:lnTo>
                  <a:lnTo>
                    <a:pt x="1226407" y="1988391"/>
                  </a:lnTo>
                  <a:lnTo>
                    <a:pt x="1253474" y="1948232"/>
                  </a:lnTo>
                  <a:lnTo>
                    <a:pt x="1263395" y="1899056"/>
                  </a:lnTo>
                  <a:lnTo>
                    <a:pt x="1263395" y="126364"/>
                  </a:lnTo>
                  <a:lnTo>
                    <a:pt x="1253474" y="77152"/>
                  </a:lnTo>
                  <a:lnTo>
                    <a:pt x="1226407" y="36988"/>
                  </a:lnTo>
                  <a:lnTo>
                    <a:pt x="1186243" y="9921"/>
                  </a:lnTo>
                  <a:lnTo>
                    <a:pt x="1137031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683757" y="2154174"/>
              <a:ext cx="1263650" cy="2025650"/>
            </a:xfrm>
            <a:custGeom>
              <a:avLst/>
              <a:gdLst/>
              <a:ahLst/>
              <a:cxnLst/>
              <a:rect l="l" t="t" r="r" b="b"/>
              <a:pathLst>
                <a:path w="1263650" h="2025650">
                  <a:moveTo>
                    <a:pt x="0" y="126364"/>
                  </a:moveTo>
                  <a:lnTo>
                    <a:pt x="9921" y="77152"/>
                  </a:lnTo>
                  <a:lnTo>
                    <a:pt x="36988" y="36988"/>
                  </a:lnTo>
                  <a:lnTo>
                    <a:pt x="77152" y="9921"/>
                  </a:lnTo>
                  <a:lnTo>
                    <a:pt x="126364" y="0"/>
                  </a:lnTo>
                  <a:lnTo>
                    <a:pt x="1137031" y="0"/>
                  </a:lnTo>
                  <a:lnTo>
                    <a:pt x="1186243" y="9921"/>
                  </a:lnTo>
                  <a:lnTo>
                    <a:pt x="1226407" y="36988"/>
                  </a:lnTo>
                  <a:lnTo>
                    <a:pt x="1253474" y="77152"/>
                  </a:lnTo>
                  <a:lnTo>
                    <a:pt x="1263395" y="126364"/>
                  </a:lnTo>
                  <a:lnTo>
                    <a:pt x="1263395" y="1899056"/>
                  </a:lnTo>
                  <a:lnTo>
                    <a:pt x="1253474" y="1948232"/>
                  </a:lnTo>
                  <a:lnTo>
                    <a:pt x="1226407" y="1988391"/>
                  </a:lnTo>
                  <a:lnTo>
                    <a:pt x="1186243" y="2015467"/>
                  </a:lnTo>
                  <a:lnTo>
                    <a:pt x="1137031" y="2025395"/>
                  </a:lnTo>
                  <a:lnTo>
                    <a:pt x="126364" y="2025395"/>
                  </a:lnTo>
                  <a:lnTo>
                    <a:pt x="77152" y="2015467"/>
                  </a:lnTo>
                  <a:lnTo>
                    <a:pt x="36988" y="1988391"/>
                  </a:lnTo>
                  <a:lnTo>
                    <a:pt x="9921" y="1948232"/>
                  </a:lnTo>
                  <a:lnTo>
                    <a:pt x="0" y="1899056"/>
                  </a:lnTo>
                  <a:lnTo>
                    <a:pt x="0" y="12636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738876" y="3556170"/>
            <a:ext cx="1152525" cy="934871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-1270" algn="ctr">
              <a:lnSpc>
                <a:spcPts val="1140"/>
              </a:lnSpc>
              <a:spcBef>
                <a:spcPts val="29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Highest bidder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uses instance at</a:t>
            </a:r>
            <a:r>
              <a:rPr sz="11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  significant  discount.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  <a:p>
            <a:pPr marL="213360" marR="206375" algn="ctr">
              <a:lnSpc>
                <a:spcPts val="1140"/>
              </a:lnSpc>
              <a:spcBef>
                <a:spcPts val="44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Spot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blocks  supported.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22238" y="1625601"/>
            <a:ext cx="1580515" cy="4153747"/>
          </a:xfrm>
          <a:custGeom>
            <a:avLst/>
            <a:gdLst/>
            <a:ahLst/>
            <a:cxnLst/>
            <a:rect l="l" t="t" r="r" b="b"/>
            <a:pathLst>
              <a:path w="1580515" h="3115310">
                <a:moveTo>
                  <a:pt x="1422400" y="0"/>
                </a:moveTo>
                <a:lnTo>
                  <a:pt x="157988" y="0"/>
                </a:lnTo>
                <a:lnTo>
                  <a:pt x="108053" y="8054"/>
                </a:lnTo>
                <a:lnTo>
                  <a:pt x="64684" y="30484"/>
                </a:lnTo>
                <a:lnTo>
                  <a:pt x="30484" y="64684"/>
                </a:lnTo>
                <a:lnTo>
                  <a:pt x="8054" y="108053"/>
                </a:lnTo>
                <a:lnTo>
                  <a:pt x="0" y="157987"/>
                </a:lnTo>
                <a:lnTo>
                  <a:pt x="0" y="2957017"/>
                </a:lnTo>
                <a:lnTo>
                  <a:pt x="8054" y="3006971"/>
                </a:lnTo>
                <a:lnTo>
                  <a:pt x="30484" y="3050354"/>
                </a:lnTo>
                <a:lnTo>
                  <a:pt x="64684" y="3084565"/>
                </a:lnTo>
                <a:lnTo>
                  <a:pt x="108053" y="3106999"/>
                </a:lnTo>
                <a:lnTo>
                  <a:pt x="157988" y="3115056"/>
                </a:lnTo>
                <a:lnTo>
                  <a:pt x="1422400" y="3115056"/>
                </a:lnTo>
                <a:lnTo>
                  <a:pt x="1472334" y="3106999"/>
                </a:lnTo>
                <a:lnTo>
                  <a:pt x="1515703" y="3084565"/>
                </a:lnTo>
                <a:lnTo>
                  <a:pt x="1549903" y="3050354"/>
                </a:lnTo>
                <a:lnTo>
                  <a:pt x="1572333" y="3006971"/>
                </a:lnTo>
                <a:lnTo>
                  <a:pt x="1580388" y="2957017"/>
                </a:lnTo>
                <a:lnTo>
                  <a:pt x="1580388" y="157987"/>
                </a:lnTo>
                <a:lnTo>
                  <a:pt x="1572333" y="108053"/>
                </a:lnTo>
                <a:lnTo>
                  <a:pt x="1549903" y="64684"/>
                </a:lnTo>
                <a:lnTo>
                  <a:pt x="1515703" y="30484"/>
                </a:lnTo>
                <a:lnTo>
                  <a:pt x="1472334" y="8054"/>
                </a:lnTo>
                <a:lnTo>
                  <a:pt x="1422400" y="0"/>
                </a:lnTo>
                <a:close/>
              </a:path>
            </a:pathLst>
          </a:custGeom>
          <a:solidFill>
            <a:srgbClr val="F7DBC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17383" y="1905679"/>
            <a:ext cx="994410" cy="48282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15265" marR="5080" indent="-203200">
              <a:lnSpc>
                <a:spcPts val="1660"/>
              </a:lnSpc>
              <a:spcBef>
                <a:spcPts val="365"/>
              </a:spcBef>
            </a:pPr>
            <a:r>
              <a:rPr sz="1600" b="1" spc="-5" dirty="0">
                <a:solidFill>
                  <a:srgbClr val="464646"/>
                </a:solidFill>
                <a:latin typeface="Arial"/>
                <a:cs typeface="Arial"/>
              </a:rPr>
              <a:t>Dedicated  Hosts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319771" y="2816352"/>
            <a:ext cx="1416050" cy="2865120"/>
            <a:chOff x="7319771" y="2112264"/>
            <a:chExt cx="1416050" cy="2148840"/>
          </a:xfrm>
        </p:grpSpPr>
        <p:sp>
          <p:nvSpPr>
            <p:cNvPr id="48" name="object 48"/>
            <p:cNvSpPr/>
            <p:nvPr/>
          </p:nvSpPr>
          <p:spPr>
            <a:xfrm>
              <a:off x="7319771" y="2112264"/>
              <a:ext cx="1386840" cy="2148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325867" y="2436876"/>
              <a:ext cx="1409700" cy="15224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7381493" y="2154174"/>
              <a:ext cx="1263650" cy="2025650"/>
            </a:xfrm>
            <a:custGeom>
              <a:avLst/>
              <a:gdLst/>
              <a:ahLst/>
              <a:cxnLst/>
              <a:rect l="l" t="t" r="r" b="b"/>
              <a:pathLst>
                <a:path w="1263650" h="2025650">
                  <a:moveTo>
                    <a:pt x="1137030" y="0"/>
                  </a:moveTo>
                  <a:lnTo>
                    <a:pt x="126364" y="0"/>
                  </a:lnTo>
                  <a:lnTo>
                    <a:pt x="77152" y="9921"/>
                  </a:lnTo>
                  <a:lnTo>
                    <a:pt x="36988" y="36988"/>
                  </a:lnTo>
                  <a:lnTo>
                    <a:pt x="9921" y="77152"/>
                  </a:lnTo>
                  <a:lnTo>
                    <a:pt x="0" y="126364"/>
                  </a:lnTo>
                  <a:lnTo>
                    <a:pt x="0" y="1899056"/>
                  </a:lnTo>
                  <a:lnTo>
                    <a:pt x="9921" y="1948232"/>
                  </a:lnTo>
                  <a:lnTo>
                    <a:pt x="36988" y="1988391"/>
                  </a:lnTo>
                  <a:lnTo>
                    <a:pt x="77152" y="2015467"/>
                  </a:lnTo>
                  <a:lnTo>
                    <a:pt x="126364" y="2025395"/>
                  </a:lnTo>
                  <a:lnTo>
                    <a:pt x="1137030" y="2025395"/>
                  </a:lnTo>
                  <a:lnTo>
                    <a:pt x="1186243" y="2015467"/>
                  </a:lnTo>
                  <a:lnTo>
                    <a:pt x="1226407" y="1988391"/>
                  </a:lnTo>
                  <a:lnTo>
                    <a:pt x="1253474" y="1948232"/>
                  </a:lnTo>
                  <a:lnTo>
                    <a:pt x="1263396" y="1899056"/>
                  </a:lnTo>
                  <a:lnTo>
                    <a:pt x="1263396" y="126364"/>
                  </a:lnTo>
                  <a:lnTo>
                    <a:pt x="1253474" y="77152"/>
                  </a:lnTo>
                  <a:lnTo>
                    <a:pt x="1226407" y="36988"/>
                  </a:lnTo>
                  <a:lnTo>
                    <a:pt x="1186243" y="9921"/>
                  </a:lnTo>
                  <a:lnTo>
                    <a:pt x="1137030" y="0"/>
                  </a:lnTo>
                  <a:close/>
                </a:path>
              </a:pathLst>
            </a:custGeom>
            <a:solidFill>
              <a:srgbClr val="E98E3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7381493" y="2154174"/>
              <a:ext cx="1263650" cy="2025650"/>
            </a:xfrm>
            <a:custGeom>
              <a:avLst/>
              <a:gdLst/>
              <a:ahLst/>
              <a:cxnLst/>
              <a:rect l="l" t="t" r="r" b="b"/>
              <a:pathLst>
                <a:path w="1263650" h="2025650">
                  <a:moveTo>
                    <a:pt x="0" y="126364"/>
                  </a:moveTo>
                  <a:lnTo>
                    <a:pt x="9921" y="77152"/>
                  </a:lnTo>
                  <a:lnTo>
                    <a:pt x="36988" y="36988"/>
                  </a:lnTo>
                  <a:lnTo>
                    <a:pt x="77152" y="9921"/>
                  </a:lnTo>
                  <a:lnTo>
                    <a:pt x="126364" y="0"/>
                  </a:lnTo>
                  <a:lnTo>
                    <a:pt x="1137030" y="0"/>
                  </a:lnTo>
                  <a:lnTo>
                    <a:pt x="1186243" y="9921"/>
                  </a:lnTo>
                  <a:lnTo>
                    <a:pt x="1226407" y="36988"/>
                  </a:lnTo>
                  <a:lnTo>
                    <a:pt x="1253474" y="77152"/>
                  </a:lnTo>
                  <a:lnTo>
                    <a:pt x="1263396" y="126364"/>
                  </a:lnTo>
                  <a:lnTo>
                    <a:pt x="1263396" y="1899056"/>
                  </a:lnTo>
                  <a:lnTo>
                    <a:pt x="1253474" y="1948232"/>
                  </a:lnTo>
                  <a:lnTo>
                    <a:pt x="1226407" y="1988391"/>
                  </a:lnTo>
                  <a:lnTo>
                    <a:pt x="1186243" y="2015467"/>
                  </a:lnTo>
                  <a:lnTo>
                    <a:pt x="1137030" y="2025395"/>
                  </a:lnTo>
                  <a:lnTo>
                    <a:pt x="126364" y="2025395"/>
                  </a:lnTo>
                  <a:lnTo>
                    <a:pt x="77152" y="2015467"/>
                  </a:lnTo>
                  <a:lnTo>
                    <a:pt x="36988" y="1988391"/>
                  </a:lnTo>
                  <a:lnTo>
                    <a:pt x="9921" y="1948232"/>
                  </a:lnTo>
                  <a:lnTo>
                    <a:pt x="0" y="1899056"/>
                  </a:lnTo>
                  <a:lnTo>
                    <a:pt x="0" y="12636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437247" y="3304204"/>
            <a:ext cx="1153795" cy="1346521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 indent="-635" algn="ctr">
              <a:lnSpc>
                <a:spcPct val="86300"/>
              </a:lnSpc>
              <a:spcBef>
                <a:spcPts val="284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Physical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host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fully dedicated to  run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your  instances. Bring  your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per-socket,  per-core, or per-  VM software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licenses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reduce  cost.</a:t>
            </a:r>
            <a:endParaRPr sz="11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0"/>
            <a:ext cx="8229600" cy="44958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dirty="0"/>
              <a:t>Multi-entity support </a:t>
            </a:r>
            <a:br>
              <a:rPr lang="en-US" sz="3200" b="1" dirty="0"/>
            </a:br>
            <a:r>
              <a:rPr lang="en-US" sz="3200" b="1" dirty="0"/>
              <a:t>Multi-schema approach </a:t>
            </a:r>
            <a:br>
              <a:rPr lang="en-US" sz="3200" b="1" dirty="0"/>
            </a:br>
            <a:r>
              <a:rPr lang="en-IN" sz="3200" b="1" dirty="0"/>
              <a:t>Multi-Tenant Architecture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/>
              <a:t>Cloud Service </a:t>
            </a:r>
            <a:r>
              <a:rPr lang="en-US" sz="3200" b="1" dirty="0"/>
              <a:t>Management</a:t>
            </a:r>
            <a:br>
              <a:rPr lang="en-US" sz="3200" b="1" dirty="0"/>
            </a:br>
            <a:r>
              <a:rPr lang="en-US" sz="3200" b="1" dirty="0"/>
              <a:t>On Demand Computing 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9686806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Multi-entity </a:t>
            </a:r>
            <a:r>
              <a:rPr lang="en-US" b="1" dirty="0" smtClean="0"/>
              <a:t>support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 multi-tenant cloud is a cloud computing architecture that allows customers to share computing resources in a public or private cloud.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tenant's data is isolated and remains invisible to other tenants.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 multi-tenant cloud system, users have individualized space for storing their projects and data.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2513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64096"/>
          </a:xfrm>
        </p:spPr>
        <p:txBody>
          <a:bodyPr>
            <a:normAutofit/>
          </a:bodyPr>
          <a:lstStyle/>
          <a:p>
            <a:r>
              <a:rPr lang="en-US" b="1" dirty="0"/>
              <a:t>Benefits of </a:t>
            </a:r>
            <a:r>
              <a:rPr lang="en-US" b="1" dirty="0" smtClean="0"/>
              <a:t>multitenancy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3285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Better use of resources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machine reserved for one tenant isn't efficient, as that one tenant is not likely to use all of the machine's computing power. 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sharing machines among multiple tenants, use of available resources is maximized.</a:t>
            </a:r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Lower costs: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multiple customers sharing resources, a cloud vendor can offer their services to many customers at a much lower cost than if each customer required their own dedicated infrastructure.</a:t>
            </a:r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91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Single-Tenant vs. Multi-Tenant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8092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5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64096"/>
          </a:xfrm>
        </p:spPr>
        <p:txBody>
          <a:bodyPr>
            <a:normAutofit/>
          </a:bodyPr>
          <a:lstStyle/>
          <a:p>
            <a:r>
              <a:rPr lang="en-IN" dirty="0"/>
              <a:t>Single-Tenant vs. </a:t>
            </a:r>
            <a:r>
              <a:rPr lang="en-IN" dirty="0" smtClean="0"/>
              <a:t>Multi-Tenant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905872"/>
              </p:ext>
            </p:extLst>
          </p:nvPr>
        </p:nvGraphicFramePr>
        <p:xfrm>
          <a:off x="251520" y="1124744"/>
          <a:ext cx="8568952" cy="5096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/>
                <a:gridCol w="4680520"/>
              </a:tblGrid>
              <a:tr h="408876">
                <a:tc>
                  <a:txBody>
                    <a:bodyPr/>
                    <a:lstStyle/>
                    <a:p>
                      <a:r>
                        <a:rPr lang="en-IN" dirty="0" smtClean="0"/>
                        <a:t>Single-Tenant Hosting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Multi-Tenant Hosting</a:t>
                      </a:r>
                      <a:endParaRPr lang="en-IN" dirty="0"/>
                    </a:p>
                  </a:txBody>
                  <a:tcPr/>
                </a:tc>
              </a:tr>
              <a:tr h="599236"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*a client operates in a solely dedicated environment.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*each tenant is isolated from other tenants.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Advantage: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Advantage: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Greater customization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Simplified hosting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Greater isolation from security risks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Better protection of systems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Faster recovery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Upgrading software is no longer your problem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Better control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Avoiding “noisy </a:t>
                      </a:r>
                      <a:r>
                        <a:rPr lang="en-I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neighbor</a:t>
                      </a:r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” syndrome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Disadvantage: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Disadvantage: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Cost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They have their own security risks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Client responsibility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Downtime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08876"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Less efficient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Noise </a:t>
                      </a:r>
                      <a:r>
                        <a:rPr lang="en-I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neighbors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5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Multitenancy</a:t>
            </a:r>
            <a:r>
              <a:rPr lang="en-US" dirty="0"/>
              <a:t> in private cloud </a:t>
            </a:r>
            <a:r>
              <a:rPr lang="en-US" dirty="0" smtClean="0"/>
              <a:t>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Private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cloud computing uses multitenant architecture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other tenants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from the internal organizations.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private cloud computing, different teams within Company A share infrastructure with each other.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Multitenancy is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providers </a:t>
            </a:r>
          </a:p>
          <a:p>
            <a:pPr lvl="1" algn="just">
              <a:lnSpc>
                <a:spcPct val="150000"/>
              </a:lnSpc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 Amazon Web Services and Microsoft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Azure.</a:t>
            </a:r>
          </a:p>
          <a:p>
            <a:pPr lvl="1" algn="just">
              <a:lnSpc>
                <a:spcPct val="150000"/>
              </a:lnSpc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multitenancy is a , software as a service, is deployed by many software as a service companies.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0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58801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cha</a:t>
            </a:r>
            <a:r>
              <a:rPr spc="-114" dirty="0"/>
              <a:t>r</a:t>
            </a:r>
            <a:r>
              <a:rPr dirty="0"/>
              <a:t>ac</a:t>
            </a:r>
            <a:r>
              <a:rPr spc="-50" dirty="0"/>
              <a:t>t</a:t>
            </a:r>
            <a:r>
              <a:rPr dirty="0"/>
              <a:t>eri</a:t>
            </a:r>
            <a:r>
              <a:rPr spc="-75" dirty="0"/>
              <a:t>s</a:t>
            </a:r>
            <a:r>
              <a:rPr dirty="0"/>
              <a:t>tics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947801"/>
            <a:ext cx="7995920" cy="3691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694055" indent="-274320" algn="just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b="1" spc="30" dirty="0">
                <a:latin typeface="Arial"/>
                <a:cs typeface="Arial"/>
              </a:rPr>
              <a:t>Multitenancy: </a:t>
            </a:r>
            <a:r>
              <a:rPr sz="2600" spc="-35" dirty="0">
                <a:latin typeface="Georgia"/>
                <a:cs typeface="Georgia"/>
              </a:rPr>
              <a:t>This </a:t>
            </a:r>
            <a:r>
              <a:rPr sz="2600" spc="-50" dirty="0">
                <a:latin typeface="Georgia"/>
                <a:cs typeface="Georgia"/>
              </a:rPr>
              <a:t>is </a:t>
            </a:r>
            <a:r>
              <a:rPr sz="2600" spc="-45" dirty="0">
                <a:latin typeface="Georgia"/>
                <a:cs typeface="Georgia"/>
              </a:rPr>
              <a:t>an </a:t>
            </a:r>
            <a:r>
              <a:rPr sz="2600" spc="-25" dirty="0">
                <a:latin typeface="Georgia"/>
                <a:cs typeface="Georgia"/>
              </a:rPr>
              <a:t>architecture </a:t>
            </a:r>
            <a:r>
              <a:rPr sz="2600" spc="-35" dirty="0">
                <a:latin typeface="Georgia"/>
                <a:cs typeface="Georgia"/>
              </a:rPr>
              <a:t>whereby </a:t>
            </a:r>
            <a:r>
              <a:rPr sz="2600" spc="-65" dirty="0">
                <a:latin typeface="Georgia"/>
                <a:cs typeface="Georgia"/>
              </a:rPr>
              <a:t>a  </a:t>
            </a:r>
            <a:r>
              <a:rPr sz="2600" spc="-30" dirty="0">
                <a:latin typeface="Georgia"/>
                <a:cs typeface="Georgia"/>
              </a:rPr>
              <a:t>single </a:t>
            </a:r>
            <a:r>
              <a:rPr sz="2600" spc="-35" dirty="0">
                <a:latin typeface="Georgia"/>
                <a:cs typeface="Georgia"/>
              </a:rPr>
              <a:t>instance </a:t>
            </a:r>
            <a:r>
              <a:rPr sz="2600" spc="-20" dirty="0">
                <a:latin typeface="Georgia"/>
                <a:cs typeface="Georgia"/>
              </a:rPr>
              <a:t>of </a:t>
            </a:r>
            <a:r>
              <a:rPr sz="2600" spc="-65" dirty="0">
                <a:latin typeface="Georgia"/>
                <a:cs typeface="Georgia"/>
              </a:rPr>
              <a:t>a </a:t>
            </a:r>
            <a:r>
              <a:rPr sz="2600" spc="-40" dirty="0">
                <a:latin typeface="Georgia"/>
                <a:cs typeface="Georgia"/>
              </a:rPr>
              <a:t>software </a:t>
            </a:r>
            <a:r>
              <a:rPr sz="2600" spc="-45" dirty="0">
                <a:latin typeface="Georgia"/>
                <a:cs typeface="Georgia"/>
              </a:rPr>
              <a:t>app </a:t>
            </a:r>
            <a:r>
              <a:rPr sz="2600" spc="-55" dirty="0">
                <a:latin typeface="Georgia"/>
                <a:cs typeface="Georgia"/>
              </a:rPr>
              <a:t>is </a:t>
            </a:r>
            <a:r>
              <a:rPr sz="2600" spc="-25" dirty="0">
                <a:latin typeface="Georgia"/>
                <a:cs typeface="Georgia"/>
              </a:rPr>
              <a:t>meant </a:t>
            </a:r>
            <a:r>
              <a:rPr sz="2600" spc="-5" dirty="0">
                <a:latin typeface="Georgia"/>
                <a:cs typeface="Georgia"/>
              </a:rPr>
              <a:t>to</a:t>
            </a:r>
            <a:r>
              <a:rPr sz="2600" spc="-345" dirty="0">
                <a:latin typeface="Georgia"/>
                <a:cs typeface="Georgia"/>
              </a:rPr>
              <a:t> </a:t>
            </a:r>
            <a:r>
              <a:rPr sz="2600" spc="-45" dirty="0">
                <a:latin typeface="Georgia"/>
                <a:cs typeface="Georgia"/>
              </a:rPr>
              <a:t>serve  </a:t>
            </a:r>
            <a:r>
              <a:rPr sz="2600" spc="-15" dirty="0">
                <a:latin typeface="Georgia"/>
                <a:cs typeface="Georgia"/>
              </a:rPr>
              <a:t>multiple</a:t>
            </a:r>
            <a:r>
              <a:rPr sz="2600" spc="-160" dirty="0">
                <a:latin typeface="Georgia"/>
                <a:cs typeface="Georgia"/>
              </a:rPr>
              <a:t> </a:t>
            </a:r>
            <a:r>
              <a:rPr sz="2600" spc="-35" dirty="0">
                <a:latin typeface="Georgia"/>
                <a:cs typeface="Georgia"/>
              </a:rPr>
              <a:t>customers.</a:t>
            </a:r>
            <a:endParaRPr sz="2600" dirty="0">
              <a:latin typeface="Georgia"/>
              <a:cs typeface="Georgia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b="1" spc="-35" dirty="0">
                <a:latin typeface="Arial"/>
                <a:cs typeface="Arial"/>
              </a:rPr>
              <a:t>Security </a:t>
            </a:r>
            <a:r>
              <a:rPr sz="2600" b="1" spc="15" dirty="0">
                <a:latin typeface="Arial"/>
                <a:cs typeface="Arial"/>
              </a:rPr>
              <a:t>and </a:t>
            </a:r>
            <a:r>
              <a:rPr sz="2600" b="1" spc="-20" dirty="0">
                <a:latin typeface="Arial"/>
                <a:cs typeface="Arial"/>
              </a:rPr>
              <a:t>Compliance: </a:t>
            </a:r>
            <a:r>
              <a:rPr sz="2600" spc="-15" dirty="0">
                <a:latin typeface="Georgia"/>
                <a:cs typeface="Georgia"/>
              </a:rPr>
              <a:t>The </a:t>
            </a:r>
            <a:r>
              <a:rPr sz="2600" spc="-35" dirty="0">
                <a:latin typeface="Georgia"/>
                <a:cs typeface="Georgia"/>
              </a:rPr>
              <a:t>responsibility </a:t>
            </a:r>
            <a:r>
              <a:rPr sz="2600" spc="-20" dirty="0">
                <a:latin typeface="Georgia"/>
                <a:cs typeface="Georgia"/>
              </a:rPr>
              <a:t>of </a:t>
            </a:r>
            <a:r>
              <a:rPr sz="2600" spc="-5" dirty="0">
                <a:latin typeface="Georgia"/>
                <a:cs typeface="Georgia"/>
              </a:rPr>
              <a:t>the  </a:t>
            </a:r>
            <a:r>
              <a:rPr sz="2600" spc="-100" dirty="0">
                <a:latin typeface="Georgia"/>
                <a:cs typeface="Georgia"/>
              </a:rPr>
              <a:t>SaaS </a:t>
            </a:r>
            <a:r>
              <a:rPr sz="2600" spc="-25" dirty="0">
                <a:latin typeface="Georgia"/>
                <a:cs typeface="Georgia"/>
              </a:rPr>
              <a:t>application </a:t>
            </a:r>
            <a:r>
              <a:rPr sz="2600" spc="-35" dirty="0">
                <a:latin typeface="Georgia"/>
                <a:cs typeface="Georgia"/>
              </a:rPr>
              <a:t>and </a:t>
            </a:r>
            <a:r>
              <a:rPr sz="2600" spc="-55" dirty="0">
                <a:latin typeface="Georgia"/>
                <a:cs typeface="Georgia"/>
              </a:rPr>
              <a:t>hardware </a:t>
            </a:r>
            <a:r>
              <a:rPr sz="2600" spc="-25" dirty="0">
                <a:latin typeface="Georgia"/>
                <a:cs typeface="Georgia"/>
              </a:rPr>
              <a:t>security </a:t>
            </a:r>
            <a:r>
              <a:rPr sz="2600" spc="-30" dirty="0">
                <a:latin typeface="Georgia"/>
                <a:cs typeface="Georgia"/>
              </a:rPr>
              <a:t>solely lies</a:t>
            </a:r>
            <a:r>
              <a:rPr sz="2600" spc="-235" dirty="0">
                <a:latin typeface="Georgia"/>
                <a:cs typeface="Georgia"/>
              </a:rPr>
              <a:t> </a:t>
            </a:r>
            <a:r>
              <a:rPr sz="2600" spc="-5" dirty="0">
                <a:latin typeface="Georgia"/>
                <a:cs typeface="Georgia"/>
              </a:rPr>
              <a:t>with  the </a:t>
            </a:r>
            <a:r>
              <a:rPr sz="2600" spc="-25" dirty="0">
                <a:latin typeface="Georgia"/>
                <a:cs typeface="Georgia"/>
              </a:rPr>
              <a:t>application </a:t>
            </a:r>
            <a:r>
              <a:rPr sz="2600" spc="-55" dirty="0">
                <a:latin typeface="Georgia"/>
                <a:cs typeface="Georgia"/>
              </a:rPr>
              <a:t>developer. </a:t>
            </a:r>
            <a:r>
              <a:rPr sz="2600" spc="-60" dirty="0">
                <a:latin typeface="Georgia"/>
                <a:cs typeface="Georgia"/>
              </a:rPr>
              <a:t>He </a:t>
            </a:r>
            <a:r>
              <a:rPr sz="2600" spc="-20" dirty="0">
                <a:latin typeface="Georgia"/>
                <a:cs typeface="Georgia"/>
              </a:rPr>
              <a:t>should </a:t>
            </a:r>
            <a:r>
              <a:rPr sz="2600" spc="-40" dirty="0">
                <a:latin typeface="Georgia"/>
                <a:cs typeface="Georgia"/>
              </a:rPr>
              <a:t>ensure </a:t>
            </a:r>
            <a:r>
              <a:rPr sz="2600" spc="-15" dirty="0">
                <a:latin typeface="Georgia"/>
                <a:cs typeface="Georgia"/>
              </a:rPr>
              <a:t>that  multiple </a:t>
            </a:r>
            <a:r>
              <a:rPr sz="2600" spc="-30" dirty="0">
                <a:latin typeface="Georgia"/>
                <a:cs typeface="Georgia"/>
              </a:rPr>
              <a:t>tenants </a:t>
            </a:r>
            <a:r>
              <a:rPr sz="2600" spc="-10" dirty="0">
                <a:latin typeface="Georgia"/>
                <a:cs typeface="Georgia"/>
              </a:rPr>
              <a:t>on </a:t>
            </a:r>
            <a:r>
              <a:rPr sz="2600" spc="-65" dirty="0">
                <a:latin typeface="Georgia"/>
                <a:cs typeface="Georgia"/>
              </a:rPr>
              <a:t>a </a:t>
            </a:r>
            <a:r>
              <a:rPr sz="2600" spc="-45" dirty="0">
                <a:latin typeface="Georgia"/>
                <a:cs typeface="Georgia"/>
              </a:rPr>
              <a:t>shared </a:t>
            </a:r>
            <a:r>
              <a:rPr sz="2600" spc="-40" dirty="0">
                <a:latin typeface="Georgia"/>
                <a:cs typeface="Georgia"/>
              </a:rPr>
              <a:t>infrastructure </a:t>
            </a:r>
            <a:r>
              <a:rPr sz="2600" spc="-60" dirty="0">
                <a:latin typeface="Georgia"/>
                <a:cs typeface="Georgia"/>
              </a:rPr>
              <a:t>have </a:t>
            </a:r>
            <a:r>
              <a:rPr sz="2600" spc="-25" dirty="0">
                <a:latin typeface="Georgia"/>
                <a:cs typeface="Georgia"/>
              </a:rPr>
              <a:t>their  </a:t>
            </a:r>
            <a:r>
              <a:rPr sz="2600" spc="-35" dirty="0">
                <a:latin typeface="Georgia"/>
                <a:cs typeface="Georgia"/>
              </a:rPr>
              <a:t>data </a:t>
            </a:r>
            <a:r>
              <a:rPr sz="2600" spc="-30" dirty="0">
                <a:latin typeface="Georgia"/>
                <a:cs typeface="Georgia"/>
              </a:rPr>
              <a:t>virtually segregated </a:t>
            </a:r>
            <a:r>
              <a:rPr sz="2600" spc="-35" dirty="0">
                <a:latin typeface="Georgia"/>
                <a:cs typeface="Georgia"/>
              </a:rPr>
              <a:t>and made accessible </a:t>
            </a:r>
            <a:r>
              <a:rPr sz="2600" spc="-5" dirty="0">
                <a:latin typeface="Georgia"/>
                <a:cs typeface="Georgia"/>
              </a:rPr>
              <a:t>to </a:t>
            </a:r>
            <a:r>
              <a:rPr sz="2600" spc="-15" dirty="0">
                <a:latin typeface="Georgia"/>
                <a:cs typeface="Georgia"/>
              </a:rPr>
              <a:t>those  </a:t>
            </a:r>
            <a:r>
              <a:rPr sz="2600" spc="-35" dirty="0">
                <a:latin typeface="Georgia"/>
                <a:cs typeface="Georgia"/>
              </a:rPr>
              <a:t>individuals </a:t>
            </a:r>
            <a:r>
              <a:rPr sz="2600" spc="-20" dirty="0">
                <a:latin typeface="Georgia"/>
                <a:cs typeface="Georgia"/>
              </a:rPr>
              <a:t>intended </a:t>
            </a:r>
            <a:r>
              <a:rPr sz="2600" spc="-5" dirty="0">
                <a:latin typeface="Georgia"/>
                <a:cs typeface="Georgia"/>
              </a:rPr>
              <a:t>to </a:t>
            </a:r>
            <a:r>
              <a:rPr sz="2600" spc="-50" dirty="0">
                <a:latin typeface="Georgia"/>
                <a:cs typeface="Georgia"/>
              </a:rPr>
              <a:t>access</a:t>
            </a:r>
            <a:r>
              <a:rPr sz="2600" spc="-175" dirty="0">
                <a:latin typeface="Georgia"/>
                <a:cs typeface="Georgia"/>
              </a:rPr>
              <a:t> </a:t>
            </a:r>
            <a:r>
              <a:rPr sz="2600" spc="-20" dirty="0">
                <a:latin typeface="Georgia"/>
                <a:cs typeface="Georgia"/>
              </a:rPr>
              <a:t>it.</a:t>
            </a:r>
            <a:endParaRPr sz="2600" dirty="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Multiple tenants in the same DB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06489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677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Development of Multi-Tenant </a:t>
            </a:r>
            <a:r>
              <a:rPr lang="en-IN" b="1" dirty="0" smtClean="0"/>
              <a:t>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3305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In a multitenancy environment, </a:t>
            </a:r>
            <a:r>
              <a:rPr lang="en-I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customers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share the </a:t>
            </a:r>
            <a:r>
              <a:rPr lang="en-I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application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, in the </a:t>
            </a:r>
            <a:r>
              <a:rPr lang="en-I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operating environment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, on the </a:t>
            </a:r>
            <a:r>
              <a:rPr lang="en-I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hardware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, with the </a:t>
            </a:r>
            <a:r>
              <a:rPr lang="en-I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storage mechanism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virtualization, </a:t>
            </a:r>
            <a:r>
              <a:rPr lang="en-I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application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runs on </a:t>
            </a:r>
            <a:r>
              <a:rPr lang="en-I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separate virtual machine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with its own OS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024551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/>
            </a:r>
            <a:br>
              <a:rPr lang="en-US" dirty="0">
                <a:hlinkClick r:id="rId2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Multi-tenant architecture with tenant-isolated components</a:t>
            </a:r>
            <a:br>
              <a:rPr lang="en-US" dirty="0"/>
            </a:b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96256"/>
            <a:ext cx="8208912" cy="46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6926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Multi-tenancy using cloud data </a:t>
            </a:r>
            <a:r>
              <a:rPr lang="en-US" b="1" dirty="0" smtClean="0"/>
              <a:t>stores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06104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cloud storage has both financial and security advantages.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Financial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advantages in the case that the virtual resources are cheaper than dedicated physical resources connected to a personal computer or network.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40529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Types </a:t>
            </a:r>
            <a:r>
              <a:rPr lang="en-US" b="1" dirty="0"/>
              <a:t>of cloud storage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Personal Cloud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Cloud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Private Cloud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Hybrid Cloud Storage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4929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cloud storage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4056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Personal Cloud Storage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also called mobile cloud storage which is a subset of public cloud storage that applies to storing an individual's data in the cloud and provides access to data from anywhere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Apple's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iCloud is an example of personal cloud storage.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90393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cloud storage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4056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Public Cloud Storage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cloud storage is where the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service providers and enterprises are separate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and there aren't any cloud resources stored in the enterprise's data center.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enterprise data management is done by cloud storage provider.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77882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cloud storage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4056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Private Cloud Storage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form of cloud storage where the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storage is done within the enterprise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helps to resolve the potential risk for performance and security concerns while still providing the advantages of cloud storage.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6766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cloud storage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Hybrid Cloud Storage</a:t>
            </a:r>
            <a:r>
              <a:rPr lang="en-US" sz="2800" dirty="0"/>
              <a:t>: </a:t>
            </a:r>
            <a:endParaRPr lang="en-US" sz="2800" dirty="0" smtClean="0"/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Hybrid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cloud storage is a combination of private and public cloud storage where some data that is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resides in the enterprise's private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cloud while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data is stored and accessible from a public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storage provider.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9626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Tenant Data Management in Multi-Tenant Cloud </a:t>
            </a:r>
            <a:r>
              <a:rPr lang="en-US" b="1" dirty="0" smtClean="0"/>
              <a:t>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Multi-tenancy enables the client service providers to serve multiple clients by a single application instance, isolating each tenant’s data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benefits of this method include increased utilization of available hardware resources and improved ease of maintenance and deployment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results are in lower overall application costs.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27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Service Offered by SaaS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59729"/>
              </p:ext>
            </p:extLst>
          </p:nvPr>
        </p:nvGraphicFramePr>
        <p:xfrm>
          <a:off x="457200" y="1295397"/>
          <a:ext cx="8229600" cy="4958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550899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Enterprise</a:t>
                      </a:r>
                      <a:r>
                        <a:rPr lang="en-IN" sz="2800" baseline="0" dirty="0" smtClean="0"/>
                        <a:t> Service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Web 2.0</a:t>
                      </a:r>
                      <a:endParaRPr lang="en-IN" sz="2800" dirty="0"/>
                    </a:p>
                  </a:txBody>
                  <a:tcPr/>
                </a:tc>
              </a:tr>
              <a:tr h="550899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Workflow Management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Desktop software</a:t>
                      </a:r>
                      <a:endParaRPr lang="en-IN" sz="2800" dirty="0"/>
                    </a:p>
                  </a:txBody>
                  <a:tcPr/>
                </a:tc>
              </a:tr>
              <a:tr h="550899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Groupware &amp; Collaborative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Financial Management</a:t>
                      </a:r>
                      <a:endParaRPr lang="en-IN" sz="2800" dirty="0"/>
                    </a:p>
                  </a:txBody>
                  <a:tcPr/>
                </a:tc>
              </a:tr>
              <a:tr h="550899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Supply chain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Geo Spatial &amp; Search</a:t>
                      </a:r>
                      <a:endParaRPr lang="en-IN" sz="2800" dirty="0"/>
                    </a:p>
                  </a:txBody>
                  <a:tcPr/>
                </a:tc>
              </a:tr>
              <a:tr h="550899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Digital </a:t>
                      </a:r>
                      <a:r>
                        <a:rPr lang="en-IN" sz="2800" dirty="0" err="1" smtClean="0"/>
                        <a:t>Signation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Blogs</a:t>
                      </a:r>
                      <a:endParaRPr lang="en-IN" sz="2800" dirty="0"/>
                    </a:p>
                  </a:txBody>
                  <a:tcPr/>
                </a:tc>
              </a:tr>
              <a:tr h="550899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CRM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Wiki Services</a:t>
                      </a:r>
                      <a:endParaRPr lang="en-IN" sz="2800" dirty="0"/>
                    </a:p>
                  </a:txBody>
                  <a:tcPr/>
                </a:tc>
              </a:tr>
              <a:tr h="550899"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Communications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Portal Services</a:t>
                      </a:r>
                      <a:endParaRPr lang="en-IN" sz="2800" dirty="0"/>
                    </a:p>
                  </a:txBody>
                  <a:tcPr/>
                </a:tc>
              </a:tr>
              <a:tr h="550899"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Social</a:t>
                      </a:r>
                      <a:r>
                        <a:rPr lang="en-IN" sz="2800" baseline="0" dirty="0" smtClean="0"/>
                        <a:t> Networking</a:t>
                      </a:r>
                      <a:endParaRPr lang="en-IN" sz="2800" dirty="0"/>
                    </a:p>
                  </a:txBody>
                  <a:tcPr/>
                </a:tc>
              </a:tr>
              <a:tr h="550899"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 smtClean="0"/>
                        <a:t>Meta data Management</a:t>
                      </a:r>
                      <a:endParaRPr lang="en-IN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05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Tenant Data Management in Multi-Tenant Cloud </a:t>
            </a:r>
            <a:r>
              <a:rPr lang="en-US" b="1" dirty="0" smtClean="0"/>
              <a:t>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85313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a multi-tenant architecture, a software application is designed virtually to partition data.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tenant works in a virtual application instance in which some tenants may be divided into multiple subtenants, each having its own users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the number of tenants increases, a scalable architecture is needed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721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Tenant Data Management in Multi-Tenant Cloud </a:t>
            </a:r>
            <a:r>
              <a:rPr lang="en-US" b="1" dirty="0" smtClean="0"/>
              <a:t>Systems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99922"/>
            <a:ext cx="8580392" cy="519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4989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Tenant Data Management in Multi-Tenant Cloud </a:t>
            </a:r>
            <a:r>
              <a:rPr lang="en-US" sz="3600" b="1" dirty="0" smtClean="0"/>
              <a:t>Systems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25658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 business logic layer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provides security by the access control component which should be isolated from the offered services.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database layer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stores the application data. To enforce scalability of the database layer a logical hierarchical representation of the tenants and subtenants, and making a mapping to the physical storage is followed.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 access layer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provides load balancing between the different data stores and stores the decision support for managing the data store.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582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Tenant Data Management in Multi-Tenant Cloud </a:t>
            </a:r>
            <a:r>
              <a:rPr lang="en-US" sz="3600" b="1" dirty="0" smtClean="0"/>
              <a:t>Systems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25658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Tenants and subtenants in a multi-tenant organization can be structured hierarchically in the form of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tenant tree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top level of the tree is the SaaS provider, which is the root node of the tenant tree.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Various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tenants using the applications are located at the next level, and is the child nodes of SaaS provider.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tenants share the same parent or root node.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tenants may be even divided into multiple subtenants.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718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Tenant Tree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7655"/>
            <a:ext cx="8064896" cy="437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0542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Tenant Data Management in Multi-Tenant Cloud 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The representation of tenants is done by logical hierarchical representation. </a:t>
            </a:r>
            <a:endParaRPr lang="en-US" sz="3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</a:pP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data could be split as in the logical representation, by creating a data stores for tenants or merging smaller databases. </a:t>
            </a:r>
            <a:endParaRPr lang="en-US" sz="3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</a:pP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small applications with a less number of tenants, can share a single data store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3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different </a:t>
            </a:r>
            <a:r>
              <a:rPr lang="en-US" sz="3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for load balancing</a:t>
            </a:r>
            <a:endParaRPr lang="en-IN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5656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Management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The management of cloud infrastructure products and services is cloud management. </a:t>
            </a:r>
            <a:endParaRPr lang="en-IN" dirty="0" smtClean="0"/>
          </a:p>
          <a:p>
            <a:pPr algn="just"/>
            <a:r>
              <a:rPr lang="en-IN" dirty="0" smtClean="0"/>
              <a:t>Public </a:t>
            </a:r>
            <a:r>
              <a:rPr lang="en-IN" dirty="0"/>
              <a:t>clouds are operated by public cloud service providers, which provide the servers, storage, networking and data centre operations of the public cloud environment. </a:t>
            </a:r>
            <a:endParaRPr lang="en-IN" dirty="0" smtClean="0"/>
          </a:p>
          <a:p>
            <a:pPr algn="just"/>
            <a:r>
              <a:rPr lang="en-IN" dirty="0" smtClean="0"/>
              <a:t>With </a:t>
            </a:r>
            <a:r>
              <a:rPr lang="en-IN" dirty="0"/>
              <a:t>a third-party cloud management tool, users can also choose to manage their public cloud services.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66158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Management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Public cloud service users can typically choose from three categories of specific cloud </a:t>
            </a:r>
            <a:r>
              <a:rPr lang="en-IN" dirty="0" smtClean="0"/>
              <a:t>provisioning:</a:t>
            </a:r>
          </a:p>
          <a:p>
            <a:pPr lvl="0"/>
            <a:r>
              <a:rPr lang="en-IN" b="1" dirty="0"/>
              <a:t>User self-provisioning</a:t>
            </a:r>
            <a:r>
              <a:rPr lang="en-IN" dirty="0"/>
              <a:t>: Users, usually via a web form or console interface, buy cloud services directly from the provider. On a per-transaction basis, the client pays.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38729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Management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IN" b="1" dirty="0"/>
              <a:t>Advanced provisioning</a:t>
            </a:r>
            <a:r>
              <a:rPr lang="en-IN" dirty="0"/>
              <a:t>: A pre-determined sum of services scheduled in advance of operation is contracted in advance by customers. A flat fee or a monthly fee is charged by the consumer.</a:t>
            </a:r>
          </a:p>
          <a:p>
            <a:pPr lvl="0"/>
            <a:r>
              <a:rPr lang="en-IN" b="1" dirty="0"/>
              <a:t>Dynamic provisioning</a:t>
            </a:r>
            <a:r>
              <a:rPr lang="en-IN" dirty="0"/>
              <a:t>: When the client requires them, the provider allocates resources, and then decommissions them when they are no longer required. On a pay-per-use basis, the client is paid.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5391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Cloud </a:t>
            </a:r>
            <a:r>
              <a:rPr lang="en-IN" smtClean="0"/>
              <a:t>Service Management</a:t>
            </a:r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66800" y="1600200"/>
            <a:ext cx="721042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64135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Types </a:t>
            </a:r>
            <a:r>
              <a:rPr spc="-5" dirty="0"/>
              <a:t>of</a:t>
            </a:r>
            <a:r>
              <a:rPr spc="-35" dirty="0"/>
              <a:t> </a:t>
            </a:r>
            <a:r>
              <a:rPr spc="-5" dirty="0"/>
              <a:t>SaaS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457200" y="1600201"/>
            <a:ext cx="8229600" cy="40068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There </a:t>
            </a:r>
            <a:r>
              <a:rPr spc="-60" dirty="0"/>
              <a:t>are </a:t>
            </a:r>
            <a:r>
              <a:rPr spc="-15" dirty="0"/>
              <a:t>two </a:t>
            </a:r>
            <a:r>
              <a:rPr spc="-30" dirty="0"/>
              <a:t>types </a:t>
            </a:r>
            <a:r>
              <a:rPr spc="-20" dirty="0"/>
              <a:t>of</a:t>
            </a:r>
            <a:r>
              <a:rPr spc="-175" dirty="0"/>
              <a:t> </a:t>
            </a:r>
            <a:r>
              <a:rPr spc="-100" dirty="0"/>
              <a:t>SaaS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/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AutoNum type="arabicPeriod"/>
              <a:tabLst>
                <a:tab pos="527685" algn="l"/>
                <a:tab pos="528320" algn="l"/>
              </a:tabLst>
            </a:pPr>
            <a:r>
              <a:rPr b="1" spc="10" dirty="0">
                <a:latin typeface="Arial"/>
                <a:cs typeface="Arial"/>
              </a:rPr>
              <a:t>The </a:t>
            </a:r>
            <a:r>
              <a:rPr b="1" spc="-65" dirty="0">
                <a:latin typeface="Arial"/>
                <a:cs typeface="Arial"/>
              </a:rPr>
              <a:t>Ups </a:t>
            </a:r>
            <a:r>
              <a:rPr b="1" spc="10" dirty="0">
                <a:latin typeface="Arial"/>
                <a:cs typeface="Arial"/>
              </a:rPr>
              <a:t>of</a:t>
            </a:r>
            <a:r>
              <a:rPr b="1" spc="-380" dirty="0">
                <a:latin typeface="Arial"/>
                <a:cs typeface="Arial"/>
              </a:rPr>
              <a:t> </a:t>
            </a:r>
            <a:r>
              <a:rPr b="1" spc="-215" dirty="0">
                <a:latin typeface="Arial"/>
                <a:cs typeface="Arial"/>
              </a:rPr>
              <a:t>SaaS</a:t>
            </a:r>
          </a:p>
          <a:p>
            <a:pPr marL="927100" marR="5080" lvl="1" indent="-247015">
              <a:lnSpc>
                <a:spcPct val="100000"/>
              </a:lnSpc>
              <a:spcBef>
                <a:spcPts val="650"/>
              </a:spcBef>
              <a:buClr>
                <a:srgbClr val="009DD9"/>
              </a:buClr>
              <a:buSzPct val="69642"/>
              <a:buFont typeface="Wingdings"/>
              <a:buChar char=""/>
              <a:tabLst>
                <a:tab pos="927735" algn="l"/>
              </a:tabLst>
            </a:pPr>
            <a:r>
              <a:rPr sz="2800" spc="-45" dirty="0">
                <a:latin typeface="Georgia"/>
                <a:cs typeface="Georgia"/>
              </a:rPr>
              <a:t>No </a:t>
            </a:r>
            <a:r>
              <a:rPr sz="2800" spc="-25" dirty="0">
                <a:latin typeface="Georgia"/>
                <a:cs typeface="Georgia"/>
              </a:rPr>
              <a:t>need </a:t>
            </a:r>
            <a:r>
              <a:rPr sz="2800" spc="-10" dirty="0">
                <a:latin typeface="Georgia"/>
                <a:cs typeface="Georgia"/>
              </a:rPr>
              <a:t>to </a:t>
            </a:r>
            <a:r>
              <a:rPr sz="2800" spc="-35" dirty="0">
                <a:latin typeface="Georgia"/>
                <a:cs typeface="Georgia"/>
              </a:rPr>
              <a:t>buy </a:t>
            </a:r>
            <a:r>
              <a:rPr sz="2800" spc="-5" dirty="0">
                <a:latin typeface="Georgia"/>
                <a:cs typeface="Georgia"/>
              </a:rPr>
              <a:t>the </a:t>
            </a:r>
            <a:r>
              <a:rPr sz="2800" spc="-35" dirty="0">
                <a:latin typeface="Georgia"/>
                <a:cs typeface="Georgia"/>
              </a:rPr>
              <a:t>applications, </a:t>
            </a:r>
            <a:r>
              <a:rPr sz="2800" spc="-30" dirty="0">
                <a:latin typeface="Georgia"/>
                <a:cs typeface="Georgia"/>
              </a:rPr>
              <a:t>deploy</a:t>
            </a:r>
            <a:r>
              <a:rPr sz="2800" spc="-245" dirty="0">
                <a:latin typeface="Georgia"/>
                <a:cs typeface="Georgia"/>
              </a:rPr>
              <a:t> </a:t>
            </a:r>
            <a:r>
              <a:rPr sz="2800" spc="-15" dirty="0">
                <a:latin typeface="Georgia"/>
                <a:cs typeface="Georgia"/>
              </a:rPr>
              <a:t>them  </a:t>
            </a:r>
            <a:r>
              <a:rPr sz="2800" spc="-40" dirty="0">
                <a:latin typeface="Georgia"/>
                <a:cs typeface="Georgia"/>
              </a:rPr>
              <a:t>and maintain</a:t>
            </a:r>
            <a:r>
              <a:rPr sz="2800" spc="15" dirty="0">
                <a:latin typeface="Georgia"/>
                <a:cs typeface="Georgia"/>
              </a:rPr>
              <a:t> </a:t>
            </a:r>
            <a:r>
              <a:rPr sz="2800" spc="-20" dirty="0">
                <a:latin typeface="Georgia"/>
                <a:cs typeface="Georgia"/>
              </a:rPr>
              <a:t>them</a:t>
            </a:r>
            <a:endParaRPr sz="2800">
              <a:latin typeface="Georgia"/>
              <a:cs typeface="Georgia"/>
            </a:endParaRPr>
          </a:p>
          <a:p>
            <a:pPr marL="927100" marR="808990" lvl="1" indent="-247015">
              <a:lnSpc>
                <a:spcPct val="100000"/>
              </a:lnSpc>
              <a:spcBef>
                <a:spcPts val="675"/>
              </a:spcBef>
              <a:buClr>
                <a:srgbClr val="009DD9"/>
              </a:buClr>
              <a:buSzPct val="69642"/>
              <a:buFont typeface="Wingdings"/>
              <a:buChar char=""/>
              <a:tabLst>
                <a:tab pos="927735" algn="l"/>
              </a:tabLst>
            </a:pPr>
            <a:r>
              <a:rPr sz="2800" spc="-45" dirty="0">
                <a:latin typeface="Georgia"/>
                <a:cs typeface="Georgia"/>
              </a:rPr>
              <a:t>No </a:t>
            </a:r>
            <a:r>
              <a:rPr sz="2800" spc="-25" dirty="0">
                <a:latin typeface="Georgia"/>
                <a:cs typeface="Georgia"/>
              </a:rPr>
              <a:t>need </a:t>
            </a:r>
            <a:r>
              <a:rPr sz="2800" spc="-10" dirty="0">
                <a:latin typeface="Georgia"/>
                <a:cs typeface="Georgia"/>
              </a:rPr>
              <a:t>to </a:t>
            </a:r>
            <a:r>
              <a:rPr sz="2800" spc="-40" dirty="0">
                <a:latin typeface="Georgia"/>
                <a:cs typeface="Georgia"/>
              </a:rPr>
              <a:t>maintain </a:t>
            </a:r>
            <a:r>
              <a:rPr sz="2800" spc="-5" dirty="0">
                <a:latin typeface="Georgia"/>
                <a:cs typeface="Georgia"/>
              </a:rPr>
              <a:t>the </a:t>
            </a:r>
            <a:r>
              <a:rPr sz="2800" spc="-25" dirty="0">
                <a:latin typeface="Georgia"/>
                <a:cs typeface="Georgia"/>
              </a:rPr>
              <a:t>equipment</a:t>
            </a:r>
            <a:r>
              <a:rPr sz="2800" spc="-290" dirty="0">
                <a:latin typeface="Georgia"/>
                <a:cs typeface="Georgia"/>
              </a:rPr>
              <a:t> </a:t>
            </a:r>
            <a:r>
              <a:rPr sz="2800" spc="-40" dirty="0">
                <a:latin typeface="Georgia"/>
                <a:cs typeface="Georgia"/>
              </a:rPr>
              <a:t>and  </a:t>
            </a:r>
            <a:r>
              <a:rPr sz="2800" spc="-45" dirty="0">
                <a:latin typeface="Georgia"/>
                <a:cs typeface="Georgia"/>
              </a:rPr>
              <a:t>infrastructure.</a:t>
            </a:r>
            <a:endParaRPr sz="2800">
              <a:latin typeface="Georgia"/>
              <a:cs typeface="Georgia"/>
            </a:endParaRPr>
          </a:p>
          <a:p>
            <a:pPr marL="927100" lvl="1" indent="-247650">
              <a:lnSpc>
                <a:spcPct val="100000"/>
              </a:lnSpc>
              <a:spcBef>
                <a:spcPts val="675"/>
              </a:spcBef>
              <a:buClr>
                <a:srgbClr val="009DD9"/>
              </a:buClr>
              <a:buSzPct val="69642"/>
              <a:buFont typeface="Wingdings"/>
              <a:buChar char=""/>
              <a:tabLst>
                <a:tab pos="927735" algn="l"/>
              </a:tabLst>
            </a:pPr>
            <a:r>
              <a:rPr sz="2800" spc="-75" dirty="0">
                <a:latin typeface="Georgia"/>
                <a:cs typeface="Georgia"/>
              </a:rPr>
              <a:t>Lower</a:t>
            </a:r>
            <a:r>
              <a:rPr sz="2800" spc="-145" dirty="0">
                <a:latin typeface="Georgia"/>
                <a:cs typeface="Georgia"/>
              </a:rPr>
              <a:t> </a:t>
            </a:r>
            <a:r>
              <a:rPr sz="2800" spc="-35" dirty="0">
                <a:latin typeface="Georgia"/>
                <a:cs typeface="Georgia"/>
              </a:rPr>
              <a:t>costs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On Demand Computing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09600" y="1582341"/>
            <a:ext cx="8001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prstClr val="black"/>
                </a:solidFill>
              </a:rPr>
              <a:t>Cloud Computing vs. Grid </a:t>
            </a:r>
            <a:r>
              <a:rPr lang="en-US" sz="2400" b="1" dirty="0" smtClean="0">
                <a:solidFill>
                  <a:prstClr val="black"/>
                </a:solidFill>
              </a:rPr>
              <a:t>Computing</a:t>
            </a:r>
          </a:p>
          <a:p>
            <a:pPr algn="just"/>
            <a:endParaRPr lang="en-US" sz="2400" b="1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Grid </a:t>
            </a:r>
            <a:r>
              <a:rPr lang="en-US" sz="2400" dirty="0">
                <a:solidFill>
                  <a:prstClr val="black"/>
                </a:solidFill>
              </a:rPr>
              <a:t>Computing is computing technology that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includes a combination of computer resources </a:t>
            </a:r>
            <a:r>
              <a:rPr lang="en-US" sz="2400" dirty="0" smtClean="0">
                <a:solidFill>
                  <a:prstClr val="black"/>
                </a:solidFill>
              </a:rPr>
              <a:t>that offers </a:t>
            </a:r>
            <a:r>
              <a:rPr lang="en-US" sz="2400" dirty="0">
                <a:solidFill>
                  <a:prstClr val="black"/>
                </a:solidFill>
              </a:rPr>
              <a:t>seamless access to computing power </a:t>
            </a:r>
            <a:r>
              <a:rPr lang="en-US" sz="2400" dirty="0" smtClean="0">
                <a:solidFill>
                  <a:prstClr val="black"/>
                </a:solidFill>
              </a:rPr>
              <a:t>and data </a:t>
            </a:r>
            <a:r>
              <a:rPr lang="en-US" sz="2400" dirty="0">
                <a:solidFill>
                  <a:prstClr val="black"/>
                </a:solidFill>
              </a:rPr>
              <a:t>storage capacity distributed over the </a:t>
            </a:r>
            <a:r>
              <a:rPr lang="en-US" sz="2400" dirty="0" smtClean="0">
                <a:solidFill>
                  <a:prstClr val="black"/>
                </a:solidFill>
              </a:rPr>
              <a:t>globe.</a:t>
            </a:r>
            <a:endParaRPr lang="en-US" sz="24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prstClr val="black"/>
                </a:solidFill>
              </a:rPr>
              <a:t>Cloud Computing Developed from grid </a:t>
            </a:r>
            <a:r>
              <a:rPr lang="en-US" sz="2400" dirty="0" smtClean="0">
                <a:solidFill>
                  <a:prstClr val="black"/>
                </a:solidFill>
              </a:rPr>
              <a:t>computing technology</a:t>
            </a:r>
            <a:r>
              <a:rPr lang="en-US" sz="2400" dirty="0">
                <a:solidFill>
                  <a:prstClr val="black"/>
                </a:solidFill>
              </a:rPr>
              <a:t>, cloud computing technology </a:t>
            </a:r>
            <a:r>
              <a:rPr lang="en-US" sz="2400" dirty="0" smtClean="0">
                <a:solidFill>
                  <a:prstClr val="black"/>
                </a:solidFill>
              </a:rPr>
              <a:t>offers highly </a:t>
            </a:r>
            <a:r>
              <a:rPr lang="en-US" sz="2400" dirty="0">
                <a:solidFill>
                  <a:prstClr val="black"/>
                </a:solidFill>
              </a:rPr>
              <a:t>flexible on-demand provisioning of </a:t>
            </a:r>
            <a:r>
              <a:rPr lang="en-US" sz="2400" dirty="0" smtClean="0">
                <a:solidFill>
                  <a:prstClr val="black"/>
                </a:solidFill>
              </a:rPr>
              <a:t>its resources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9378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On-demand computing (</a:t>
            </a:r>
            <a:r>
              <a:rPr lang="en-US" dirty="0" smtClean="0"/>
              <a:t>ODC)</a:t>
            </a:r>
            <a:endParaRPr lang="en-IN" b="1" dirty="0"/>
          </a:p>
        </p:txBody>
      </p:sp>
      <p:sp>
        <p:nvSpPr>
          <p:cNvPr id="3" name="Rectangle 2"/>
          <p:cNvSpPr/>
          <p:nvPr/>
        </p:nvSpPr>
        <p:spPr>
          <a:xfrm>
            <a:off x="457200" y="1443841"/>
            <a:ext cx="8458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prstClr val="black"/>
                </a:solidFill>
              </a:rPr>
              <a:t>On-demand computing (ODC) is a business computing model that allows companies to provide access to computing resources as they become necessary, rather than full time 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a computing and communications infrastructure that facilitates flexible business service delivery and provides the basis for: 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Autonomic </a:t>
            </a:r>
            <a:r>
              <a:rPr lang="en-US" sz="2400" dirty="0" smtClean="0">
                <a:solidFill>
                  <a:prstClr val="black"/>
                </a:solidFill>
              </a:rPr>
              <a:t>computing</a:t>
            </a: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• Fast response to external business-affecting changes</a:t>
            </a:r>
            <a:r>
              <a:rPr lang="en-US" sz="2400" dirty="0" smtClean="0">
                <a:solidFill>
                  <a:prstClr val="black"/>
                </a:solidFill>
              </a:rPr>
              <a:t>.</a:t>
            </a: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• Adaptive business processes to protect revenues and contain </a:t>
            </a:r>
            <a:r>
              <a:rPr lang="en-US" sz="2400" dirty="0" smtClean="0">
                <a:solidFill>
                  <a:prstClr val="black"/>
                </a:solidFill>
              </a:rPr>
              <a:t>costs</a:t>
            </a: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• Complex interactions inside and outside of organizational boundaries 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Resilience against external threats such as viruses, intrusions, and power outages</a:t>
            </a:r>
            <a:r>
              <a:rPr lang="en-US" dirty="0">
                <a:solidFill>
                  <a:prstClr val="black"/>
                </a:solidFill>
              </a:rPr>
              <a:t>.</a:t>
            </a:r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874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'Cloud' differs from the 'Grid'?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28600" y="1295400"/>
            <a:ext cx="8686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Grid </a:t>
            </a:r>
            <a:r>
              <a:rPr lang="en-US" sz="2400" dirty="0">
                <a:solidFill>
                  <a:prstClr val="black"/>
                </a:solidFill>
              </a:rPr>
              <a:t>computing is focused towards solving </a:t>
            </a:r>
            <a:r>
              <a:rPr lang="en-US" sz="2400" dirty="0" smtClean="0">
                <a:solidFill>
                  <a:prstClr val="black"/>
                </a:solidFill>
              </a:rPr>
              <a:t>a computational </a:t>
            </a:r>
            <a:r>
              <a:rPr lang="en-US" sz="2400" dirty="0">
                <a:solidFill>
                  <a:prstClr val="black"/>
                </a:solidFill>
              </a:rPr>
              <a:t>problem whereas Cloud computing </a:t>
            </a:r>
            <a:r>
              <a:rPr lang="en-US" sz="2400" dirty="0" smtClean="0">
                <a:solidFill>
                  <a:prstClr val="black"/>
                </a:solidFill>
              </a:rPr>
              <a:t>is focused </a:t>
            </a:r>
            <a:r>
              <a:rPr lang="en-US" sz="2400" dirty="0">
                <a:solidFill>
                  <a:prstClr val="black"/>
                </a:solidFill>
              </a:rPr>
              <a:t>towards providing 'On </a:t>
            </a:r>
            <a:r>
              <a:rPr lang="en-US" sz="2400" dirty="0" smtClean="0">
                <a:solidFill>
                  <a:prstClr val="black"/>
                </a:solidFill>
              </a:rPr>
              <a:t>Demand‘ services.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Types </a:t>
            </a:r>
            <a:r>
              <a:rPr lang="en-US" sz="2400" dirty="0">
                <a:solidFill>
                  <a:prstClr val="black"/>
                </a:solidFill>
              </a:rPr>
              <a:t>of services provided by </a:t>
            </a:r>
            <a:r>
              <a:rPr lang="en-US" sz="2400" dirty="0" smtClean="0">
                <a:solidFill>
                  <a:prstClr val="black"/>
                </a:solidFill>
              </a:rPr>
              <a:t>Cloud Infrastructure</a:t>
            </a:r>
          </a:p>
          <a:p>
            <a:pPr marL="342900" indent="-342900" algn="just">
              <a:lnSpc>
                <a:spcPct val="150000"/>
              </a:lnSpc>
              <a:buFontTx/>
              <a:buAutoNum type="alphaLcParenR"/>
            </a:pPr>
            <a:r>
              <a:rPr lang="en-US" sz="2400" dirty="0" smtClean="0">
                <a:solidFill>
                  <a:prstClr val="black"/>
                </a:solidFill>
              </a:rPr>
              <a:t>SaaS</a:t>
            </a:r>
            <a:r>
              <a:rPr lang="en-US" sz="2400" dirty="0">
                <a:solidFill>
                  <a:prstClr val="black"/>
                </a:solidFill>
              </a:rPr>
              <a:t>  (Software as </a:t>
            </a:r>
            <a:r>
              <a:rPr lang="en-US" sz="2400" dirty="0" smtClean="0">
                <a:solidFill>
                  <a:prstClr val="black"/>
                </a:solidFill>
              </a:rPr>
              <a:t>a Service)</a:t>
            </a:r>
          </a:p>
          <a:p>
            <a:pPr marL="342900" indent="-342900" algn="just">
              <a:lnSpc>
                <a:spcPct val="150000"/>
              </a:lnSpc>
              <a:buFontTx/>
              <a:buAutoNum type="alphaLcParenR"/>
            </a:pPr>
            <a:r>
              <a:rPr lang="en-US" sz="2400" dirty="0" smtClean="0">
                <a:solidFill>
                  <a:prstClr val="black"/>
                </a:solidFill>
              </a:rPr>
              <a:t>b</a:t>
            </a:r>
            <a:r>
              <a:rPr lang="en-US" sz="2400" dirty="0">
                <a:solidFill>
                  <a:prstClr val="black"/>
                </a:solidFill>
              </a:rPr>
              <a:t>) PaaS ( Platform as a Service</a:t>
            </a:r>
            <a:r>
              <a:rPr lang="en-US" sz="2400" dirty="0" smtClean="0">
                <a:solidFill>
                  <a:prstClr val="black"/>
                </a:solidFill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Tx/>
              <a:buAutoNum type="alphaLcParenR"/>
            </a:pPr>
            <a:r>
              <a:rPr lang="en-US" sz="2400" dirty="0" smtClean="0">
                <a:solidFill>
                  <a:prstClr val="black"/>
                </a:solidFill>
              </a:rPr>
              <a:t>IaaS</a:t>
            </a:r>
            <a:r>
              <a:rPr lang="en-US" sz="2400" dirty="0">
                <a:solidFill>
                  <a:prstClr val="black"/>
                </a:solidFill>
              </a:rPr>
              <a:t>  (Infrastructure as a Service)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prstClr val="black"/>
                </a:solidFill>
              </a:rPr>
              <a:t>Grid Computing is possible only with </a:t>
            </a:r>
            <a:r>
              <a:rPr lang="en-US" sz="2400" dirty="0" smtClean="0">
                <a:solidFill>
                  <a:prstClr val="black"/>
                </a:solidFill>
              </a:rPr>
              <a:t>applications that </a:t>
            </a:r>
            <a:r>
              <a:rPr lang="en-US" sz="2400" dirty="0">
                <a:solidFill>
                  <a:prstClr val="black"/>
                </a:solidFill>
              </a:rPr>
              <a:t>can be parallelized whereas Cloud </a:t>
            </a:r>
            <a:r>
              <a:rPr lang="en-US" sz="2400" dirty="0" smtClean="0">
                <a:solidFill>
                  <a:prstClr val="black"/>
                </a:solidFill>
              </a:rPr>
              <a:t>computing does </a:t>
            </a:r>
            <a:r>
              <a:rPr lang="en-US" sz="2400" dirty="0">
                <a:solidFill>
                  <a:prstClr val="black"/>
                </a:solidFill>
              </a:rPr>
              <a:t>not have any such restriction</a:t>
            </a:r>
            <a:r>
              <a:rPr lang="en-US" sz="2400" dirty="0" smtClean="0">
                <a:solidFill>
                  <a:prstClr val="black"/>
                </a:solidFill>
              </a:rPr>
              <a:t>.</a:t>
            </a:r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4853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Grid Computing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85800" y="15240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a special type of parallel computing that relies on complete connected to a network by a conventional network interface, such as Ethernet. 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combination of computer resources from multiple administrative domains to reach a common goal 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Grid size can vary by a considerable amount</a:t>
            </a:r>
          </a:p>
        </p:txBody>
      </p:sp>
    </p:spTree>
    <p:extLst>
      <p:ext uri="{BB962C8B-B14F-4D97-AF65-F5344CB8AC3E}">
        <p14:creationId xmlns:p14="http://schemas.microsoft.com/office/powerpoint/2010/main" val="25823150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1600200"/>
            <a:ext cx="8153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prstClr val="black"/>
                </a:solidFill>
              </a:rPr>
              <a:t>In Grid, resource allocation is </a:t>
            </a:r>
            <a:r>
              <a:rPr lang="en-US" sz="2400" dirty="0" smtClean="0">
                <a:solidFill>
                  <a:prstClr val="black"/>
                </a:solidFill>
              </a:rPr>
              <a:t>primarily controlled </a:t>
            </a:r>
            <a:r>
              <a:rPr lang="en-US" sz="2400" dirty="0">
                <a:solidFill>
                  <a:prstClr val="black"/>
                </a:solidFill>
              </a:rPr>
              <a:t>by the contract between the user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(known as Virtual Organization) and </a:t>
            </a:r>
            <a:r>
              <a:rPr lang="en-US" sz="2400" dirty="0" smtClean="0">
                <a:solidFill>
                  <a:prstClr val="black"/>
                </a:solidFill>
              </a:rPr>
              <a:t>allocator (</a:t>
            </a:r>
            <a:r>
              <a:rPr lang="en-US" sz="2400" dirty="0">
                <a:solidFill>
                  <a:prstClr val="black"/>
                </a:solidFill>
              </a:rPr>
              <a:t>known as Admin Domain). 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Therefore </a:t>
            </a:r>
            <a:r>
              <a:rPr lang="en-US" sz="2400" dirty="0">
                <a:solidFill>
                  <a:prstClr val="black"/>
                </a:solidFill>
              </a:rPr>
              <a:t>a user</a:t>
            </a:r>
            <a:r>
              <a:rPr lang="en-US" sz="2400" dirty="0" smtClean="0">
                <a:solidFill>
                  <a:prstClr val="black"/>
                </a:solidFill>
              </a:rPr>
              <a:t>, irrespective </a:t>
            </a:r>
            <a:r>
              <a:rPr lang="en-US" sz="2400" dirty="0">
                <a:solidFill>
                  <a:prstClr val="black"/>
                </a:solidFill>
              </a:rPr>
              <a:t>of his requirement will always </a:t>
            </a:r>
            <a:r>
              <a:rPr lang="en-US" sz="2400" dirty="0" smtClean="0">
                <a:solidFill>
                  <a:prstClr val="black"/>
                </a:solidFill>
              </a:rPr>
              <a:t>get the </a:t>
            </a:r>
            <a:r>
              <a:rPr lang="en-US" sz="2400" dirty="0">
                <a:solidFill>
                  <a:prstClr val="black"/>
                </a:solidFill>
              </a:rPr>
              <a:t>resources ONLY as agreed upon in </a:t>
            </a:r>
            <a:r>
              <a:rPr lang="en-US" sz="2400" dirty="0" smtClean="0">
                <a:solidFill>
                  <a:prstClr val="black"/>
                </a:solidFill>
              </a:rPr>
              <a:t>the contract. On </a:t>
            </a:r>
            <a:r>
              <a:rPr lang="en-US" sz="2400" dirty="0">
                <a:solidFill>
                  <a:prstClr val="black"/>
                </a:solidFill>
              </a:rPr>
              <a:t>the other hand in Cloud there is </a:t>
            </a:r>
            <a:r>
              <a:rPr lang="en-US" sz="2400" dirty="0" smtClean="0">
                <a:solidFill>
                  <a:prstClr val="black"/>
                </a:solidFill>
              </a:rPr>
              <a:t>no such </a:t>
            </a:r>
            <a:r>
              <a:rPr lang="en-US" sz="2400" dirty="0">
                <a:solidFill>
                  <a:prstClr val="black"/>
                </a:solidFill>
              </a:rPr>
              <a:t>restriction. 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Cloud </a:t>
            </a:r>
            <a:r>
              <a:rPr lang="en-US" sz="2400" dirty="0">
                <a:solidFill>
                  <a:prstClr val="black"/>
                </a:solidFill>
              </a:rPr>
              <a:t>supports </a:t>
            </a:r>
            <a:r>
              <a:rPr lang="en-US" sz="2400" dirty="0" smtClean="0">
                <a:solidFill>
                  <a:prstClr val="black"/>
                </a:solidFill>
              </a:rPr>
              <a:t>'On-Demand‘ provisioning </a:t>
            </a:r>
            <a:r>
              <a:rPr lang="en-US" sz="2400" dirty="0">
                <a:solidFill>
                  <a:prstClr val="black"/>
                </a:solidFill>
              </a:rPr>
              <a:t>as it follows the principle of </a:t>
            </a:r>
            <a:r>
              <a:rPr lang="en-US" sz="2400" dirty="0" smtClean="0">
                <a:solidFill>
                  <a:prstClr val="black"/>
                </a:solidFill>
              </a:rPr>
              <a:t>'Pay as </a:t>
            </a:r>
            <a:r>
              <a:rPr lang="en-US" sz="2400" dirty="0">
                <a:solidFill>
                  <a:prstClr val="black"/>
                </a:solidFill>
              </a:rPr>
              <a:t>you go'. Based on the user's </a:t>
            </a:r>
            <a:r>
              <a:rPr lang="en-US" sz="2400" dirty="0" smtClean="0">
                <a:solidFill>
                  <a:prstClr val="black"/>
                </a:solidFill>
              </a:rPr>
              <a:t>requirements Cloud </a:t>
            </a:r>
            <a:r>
              <a:rPr lang="en-US" sz="2400" dirty="0">
                <a:solidFill>
                  <a:prstClr val="black"/>
                </a:solidFill>
              </a:rPr>
              <a:t>will allocate the required resources thus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enabling easy scalability in order to achieve </a:t>
            </a:r>
            <a:r>
              <a:rPr lang="en-US" sz="2400" dirty="0" smtClean="0">
                <a:solidFill>
                  <a:prstClr val="black"/>
                </a:solidFill>
              </a:rPr>
              <a:t>the desired </a:t>
            </a:r>
            <a:r>
              <a:rPr lang="en-US" sz="2400" dirty="0">
                <a:solidFill>
                  <a:prstClr val="black"/>
                </a:solidFill>
              </a:rPr>
              <a:t>SLA.</a:t>
            </a:r>
          </a:p>
        </p:txBody>
      </p:sp>
    </p:spTree>
    <p:extLst>
      <p:ext uri="{BB962C8B-B14F-4D97-AF65-F5344CB8AC3E}">
        <p14:creationId xmlns:p14="http://schemas.microsoft.com/office/powerpoint/2010/main" val="29592585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Cluster Computing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838200" y="1447800"/>
            <a:ext cx="7315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prstClr val="black"/>
                </a:solidFill>
              </a:rPr>
              <a:t>A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group of linked computers, working together closely thus in many respects forming a single </a:t>
            </a:r>
            <a:r>
              <a:rPr lang="en-US" sz="2400" dirty="0" smtClean="0">
                <a:solidFill>
                  <a:prstClr val="black"/>
                </a:solidFill>
              </a:rPr>
              <a:t>computer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• Cluster computing category 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High-availability (HA) clusters 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Load-balancing clusters 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Compute clusters Source: http://www.rdi.ku.ac.th/Techno_ku60/res-96/index96.html</a:t>
            </a:r>
            <a:endParaRPr lang="en-IN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5265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Cluster Computing categories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997839"/>
            <a:ext cx="8458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prstClr val="black"/>
                </a:solidFill>
              </a:rPr>
              <a:t> </a:t>
            </a:r>
            <a:r>
              <a:rPr lang="en-US" sz="2400" b="1" dirty="0">
                <a:solidFill>
                  <a:prstClr val="black"/>
                </a:solidFill>
              </a:rPr>
              <a:t>High-availability (HA): </a:t>
            </a:r>
            <a:endParaRPr lang="en-US" sz="2400" b="1" dirty="0" smtClean="0">
              <a:solidFill>
                <a:prstClr val="black"/>
              </a:solidFill>
            </a:endParaRP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clusters </a:t>
            </a:r>
            <a:r>
              <a:rPr lang="en-US" sz="2400" dirty="0">
                <a:solidFill>
                  <a:prstClr val="black"/>
                </a:solidFill>
              </a:rPr>
              <a:t>are linked together to share computational workload or function as a single virtual computer 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b="1" dirty="0">
                <a:solidFill>
                  <a:prstClr val="black"/>
                </a:solidFill>
              </a:rPr>
              <a:t>Load-balancing clusters</a:t>
            </a:r>
            <a:r>
              <a:rPr lang="en-US" sz="2400" dirty="0">
                <a:solidFill>
                  <a:prstClr val="black"/>
                </a:solidFill>
              </a:rPr>
              <a:t>: multiple computers are linked together to share computational workload or function as a single virtual computer </a:t>
            </a:r>
            <a:endParaRPr lang="en-US" sz="2400" dirty="0" smtClean="0">
              <a:solidFill>
                <a:prstClr val="black"/>
              </a:solidFill>
            </a:endParaRPr>
          </a:p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b="1" dirty="0">
                <a:solidFill>
                  <a:prstClr val="black"/>
                </a:solidFill>
              </a:rPr>
              <a:t>Compute clusters</a:t>
            </a:r>
            <a:r>
              <a:rPr lang="en-US" sz="2400" dirty="0">
                <a:solidFill>
                  <a:prstClr val="black"/>
                </a:solidFill>
              </a:rPr>
              <a:t>: Often clusters are used primarily for computational purposes, rather than handling IO-oriented operations such as web service or databases</a:t>
            </a:r>
            <a:endParaRPr lang="en-IN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3762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Cluster computing categorized by connection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1447800"/>
            <a:ext cx="784860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 </a:t>
            </a:r>
            <a:r>
              <a:rPr lang="en-US" sz="2400" dirty="0">
                <a:solidFill>
                  <a:prstClr val="black"/>
                </a:solidFill>
              </a:rPr>
              <a:t>• Closed system cluster </a:t>
            </a:r>
            <a:r>
              <a:rPr lang="en-US" sz="2400" dirty="0" smtClean="0">
                <a:solidFill>
                  <a:prstClr val="black"/>
                </a:solidFill>
              </a:rPr>
              <a:t>computing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• Internal </a:t>
            </a:r>
            <a:r>
              <a:rPr lang="en-US" sz="2400" dirty="0" smtClean="0">
                <a:solidFill>
                  <a:prstClr val="black"/>
                </a:solidFill>
              </a:rPr>
              <a:t>Connected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• high security </a:t>
            </a:r>
            <a:endParaRPr lang="en-US" sz="24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only 1 IP address, each node cannot manage external </a:t>
            </a:r>
            <a:r>
              <a:rPr lang="en-US" sz="2400" dirty="0" smtClean="0">
                <a:solidFill>
                  <a:prstClr val="black"/>
                </a:solidFill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• Open system cluster computing </a:t>
            </a:r>
            <a:endParaRPr lang="en-US" sz="24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• </a:t>
            </a:r>
            <a:r>
              <a:rPr lang="en-US" sz="2400" dirty="0">
                <a:solidFill>
                  <a:prstClr val="black"/>
                </a:solidFill>
              </a:rPr>
              <a:t>Direct connect to external </a:t>
            </a:r>
            <a:r>
              <a:rPr lang="en-US" sz="2400" dirty="0" smtClean="0">
                <a:solidFill>
                  <a:prstClr val="black"/>
                </a:solidFill>
              </a:rPr>
              <a:t>network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• each node has its own IP </a:t>
            </a:r>
            <a:r>
              <a:rPr lang="en-US" sz="2400" dirty="0" smtClean="0">
                <a:solidFill>
                  <a:prstClr val="black"/>
                </a:solidFill>
              </a:rPr>
              <a:t>address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• suitable for being web servers or ftp servers</a:t>
            </a:r>
          </a:p>
        </p:txBody>
      </p:sp>
    </p:spTree>
    <p:extLst>
      <p:ext uri="{BB962C8B-B14F-4D97-AF65-F5344CB8AC3E}">
        <p14:creationId xmlns:p14="http://schemas.microsoft.com/office/powerpoint/2010/main" val="38040709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306701" y="1734820"/>
            <a:ext cx="4351020" cy="2219325"/>
            <a:chOff x="2306701" y="1734820"/>
            <a:chExt cx="4351020" cy="2219325"/>
          </a:xfrm>
        </p:grpSpPr>
        <p:sp>
          <p:nvSpPr>
            <p:cNvPr id="4" name="object 4"/>
            <p:cNvSpPr/>
            <p:nvPr/>
          </p:nvSpPr>
          <p:spPr>
            <a:xfrm>
              <a:off x="2312035" y="1740154"/>
              <a:ext cx="4340097" cy="2208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81523" y="3214116"/>
              <a:ext cx="159972" cy="180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2035" y="1740154"/>
              <a:ext cx="4340225" cy="2209165"/>
            </a:xfrm>
            <a:custGeom>
              <a:avLst/>
              <a:gdLst/>
              <a:ahLst/>
              <a:cxnLst/>
              <a:rect l="l" t="t" r="r" b="b"/>
              <a:pathLst>
                <a:path w="4340225" h="2209165">
                  <a:moveTo>
                    <a:pt x="3429762" y="360553"/>
                  </a:moveTo>
                  <a:lnTo>
                    <a:pt x="3410043" y="372697"/>
                  </a:lnTo>
                  <a:lnTo>
                    <a:pt x="3395456" y="388366"/>
                  </a:lnTo>
                  <a:lnTo>
                    <a:pt x="3385988" y="407558"/>
                  </a:lnTo>
                  <a:lnTo>
                    <a:pt x="3381629" y="430275"/>
                  </a:lnTo>
                  <a:lnTo>
                    <a:pt x="3382394" y="456592"/>
                  </a:lnTo>
                  <a:lnTo>
                    <a:pt x="3398881" y="520322"/>
                  </a:lnTo>
                  <a:lnTo>
                    <a:pt x="3414649" y="557784"/>
                  </a:lnTo>
                  <a:lnTo>
                    <a:pt x="3432367" y="592191"/>
                  </a:lnTo>
                  <a:lnTo>
                    <a:pt x="3471281" y="646812"/>
                  </a:lnTo>
                  <a:lnTo>
                    <a:pt x="3514528" y="681245"/>
                  </a:lnTo>
                  <a:lnTo>
                    <a:pt x="3537188" y="688165"/>
                  </a:lnTo>
                  <a:lnTo>
                    <a:pt x="3560490" y="687774"/>
                  </a:lnTo>
                  <a:lnTo>
                    <a:pt x="3604428" y="667698"/>
                  </a:lnTo>
                  <a:lnTo>
                    <a:pt x="3628292" y="631971"/>
                  </a:lnTo>
                  <a:lnTo>
                    <a:pt x="3632200" y="608584"/>
                  </a:lnTo>
                  <a:lnTo>
                    <a:pt x="3630888" y="581584"/>
                  </a:lnTo>
                  <a:lnTo>
                    <a:pt x="3613501" y="516536"/>
                  </a:lnTo>
                  <a:lnTo>
                    <a:pt x="3597402" y="478536"/>
                  </a:lnTo>
                  <a:lnTo>
                    <a:pt x="3579495" y="443743"/>
                  </a:lnTo>
                  <a:lnTo>
                    <a:pt x="3540823" y="389971"/>
                  </a:lnTo>
                  <a:lnTo>
                    <a:pt x="3498413" y="358106"/>
                  </a:lnTo>
                  <a:lnTo>
                    <a:pt x="3476148" y="352091"/>
                  </a:lnTo>
                  <a:lnTo>
                    <a:pt x="3453264" y="352911"/>
                  </a:lnTo>
                  <a:lnTo>
                    <a:pt x="3429762" y="360553"/>
                  </a:lnTo>
                  <a:close/>
                </a:path>
                <a:path w="4340225" h="2209165">
                  <a:moveTo>
                    <a:pt x="2751328" y="641604"/>
                  </a:moveTo>
                  <a:lnTo>
                    <a:pt x="2803064" y="618648"/>
                  </a:lnTo>
                  <a:lnTo>
                    <a:pt x="2849372" y="597408"/>
                  </a:lnTo>
                  <a:lnTo>
                    <a:pt x="2907776" y="569896"/>
                  </a:lnTo>
                  <a:lnTo>
                    <a:pt x="2969514" y="540004"/>
                  </a:lnTo>
                  <a:lnTo>
                    <a:pt x="2980563" y="558546"/>
                  </a:lnTo>
                  <a:lnTo>
                    <a:pt x="2935986" y="594995"/>
                  </a:lnTo>
                  <a:lnTo>
                    <a:pt x="2952916" y="610997"/>
                  </a:lnTo>
                  <a:lnTo>
                    <a:pt x="2969418" y="626618"/>
                  </a:lnTo>
                  <a:lnTo>
                    <a:pt x="2985492" y="641858"/>
                  </a:lnTo>
                  <a:lnTo>
                    <a:pt x="3001137" y="656717"/>
                  </a:lnTo>
                  <a:lnTo>
                    <a:pt x="3017783" y="672385"/>
                  </a:lnTo>
                  <a:lnTo>
                    <a:pt x="3036681" y="689863"/>
                  </a:lnTo>
                  <a:lnTo>
                    <a:pt x="3057840" y="709152"/>
                  </a:lnTo>
                  <a:lnTo>
                    <a:pt x="3081274" y="730250"/>
                  </a:lnTo>
                  <a:lnTo>
                    <a:pt x="3092253" y="739802"/>
                  </a:lnTo>
                  <a:lnTo>
                    <a:pt x="3103864" y="750189"/>
                  </a:lnTo>
                  <a:lnTo>
                    <a:pt x="3116117" y="761432"/>
                  </a:lnTo>
                  <a:lnTo>
                    <a:pt x="3129026" y="773557"/>
                  </a:lnTo>
                  <a:lnTo>
                    <a:pt x="3127740" y="754983"/>
                  </a:lnTo>
                  <a:lnTo>
                    <a:pt x="3126549" y="736409"/>
                  </a:lnTo>
                  <a:lnTo>
                    <a:pt x="3125454" y="717835"/>
                  </a:lnTo>
                  <a:lnTo>
                    <a:pt x="3124454" y="699262"/>
                  </a:lnTo>
                  <a:lnTo>
                    <a:pt x="3120830" y="649589"/>
                  </a:lnTo>
                  <a:lnTo>
                    <a:pt x="3117373" y="601916"/>
                  </a:lnTo>
                  <a:lnTo>
                    <a:pt x="3114059" y="556244"/>
                  </a:lnTo>
                  <a:lnTo>
                    <a:pt x="3110865" y="512572"/>
                  </a:lnTo>
                  <a:lnTo>
                    <a:pt x="3063113" y="520065"/>
                  </a:lnTo>
                  <a:lnTo>
                    <a:pt x="3052064" y="501523"/>
                  </a:lnTo>
                  <a:lnTo>
                    <a:pt x="3106302" y="477698"/>
                  </a:lnTo>
                  <a:lnTo>
                    <a:pt x="3145476" y="459458"/>
                  </a:lnTo>
                  <a:lnTo>
                    <a:pt x="3180806" y="442225"/>
                  </a:lnTo>
                  <a:lnTo>
                    <a:pt x="3197732" y="433705"/>
                  </a:lnTo>
                  <a:lnTo>
                    <a:pt x="3208781" y="452120"/>
                  </a:lnTo>
                  <a:lnTo>
                    <a:pt x="3174873" y="480822"/>
                  </a:lnTo>
                  <a:lnTo>
                    <a:pt x="3163951" y="506095"/>
                  </a:lnTo>
                  <a:lnTo>
                    <a:pt x="3164714" y="526740"/>
                  </a:lnTo>
                  <a:lnTo>
                    <a:pt x="3165490" y="548481"/>
                  </a:lnTo>
                  <a:lnTo>
                    <a:pt x="3166290" y="571317"/>
                  </a:lnTo>
                  <a:lnTo>
                    <a:pt x="3167126" y="595249"/>
                  </a:lnTo>
                  <a:lnTo>
                    <a:pt x="3169639" y="653221"/>
                  </a:lnTo>
                  <a:lnTo>
                    <a:pt x="3172451" y="706897"/>
                  </a:lnTo>
                  <a:lnTo>
                    <a:pt x="3175556" y="756274"/>
                  </a:lnTo>
                  <a:lnTo>
                    <a:pt x="3178948" y="801354"/>
                  </a:lnTo>
                  <a:lnTo>
                    <a:pt x="3182619" y="842137"/>
                  </a:lnTo>
                  <a:lnTo>
                    <a:pt x="3190255" y="904795"/>
                  </a:lnTo>
                  <a:lnTo>
                    <a:pt x="3200273" y="967740"/>
                  </a:lnTo>
                  <a:lnTo>
                    <a:pt x="3211306" y="1026588"/>
                  </a:lnTo>
                  <a:lnTo>
                    <a:pt x="3222243" y="1077341"/>
                  </a:lnTo>
                  <a:lnTo>
                    <a:pt x="3224482" y="1089225"/>
                  </a:lnTo>
                  <a:lnTo>
                    <a:pt x="3203575" y="1132236"/>
                  </a:lnTo>
                  <a:lnTo>
                    <a:pt x="3169666" y="1150620"/>
                  </a:lnTo>
                  <a:lnTo>
                    <a:pt x="3125755" y="1170066"/>
                  </a:lnTo>
                  <a:lnTo>
                    <a:pt x="3083179" y="1186942"/>
                  </a:lnTo>
                  <a:lnTo>
                    <a:pt x="3072511" y="1169289"/>
                  </a:lnTo>
                  <a:lnTo>
                    <a:pt x="3092366" y="1155263"/>
                  </a:lnTo>
                  <a:lnTo>
                    <a:pt x="3107912" y="1141190"/>
                  </a:lnTo>
                  <a:lnTo>
                    <a:pt x="3131881" y="1085947"/>
                  </a:lnTo>
                  <a:lnTo>
                    <a:pt x="3135868" y="1045479"/>
                  </a:lnTo>
                  <a:lnTo>
                    <a:pt x="3137925" y="991510"/>
                  </a:lnTo>
                  <a:lnTo>
                    <a:pt x="3138042" y="924051"/>
                  </a:lnTo>
                  <a:lnTo>
                    <a:pt x="3137280" y="915035"/>
                  </a:lnTo>
                  <a:lnTo>
                    <a:pt x="3113024" y="918972"/>
                  </a:lnTo>
                  <a:lnTo>
                    <a:pt x="3074334" y="882943"/>
                  </a:lnTo>
                  <a:lnTo>
                    <a:pt x="3036657" y="848008"/>
                  </a:lnTo>
                  <a:lnTo>
                    <a:pt x="2999992" y="814166"/>
                  </a:lnTo>
                  <a:lnTo>
                    <a:pt x="2964338" y="781415"/>
                  </a:lnTo>
                  <a:lnTo>
                    <a:pt x="2929697" y="749753"/>
                  </a:lnTo>
                  <a:lnTo>
                    <a:pt x="2896068" y="719179"/>
                  </a:lnTo>
                  <a:lnTo>
                    <a:pt x="2863451" y="689691"/>
                  </a:lnTo>
                  <a:lnTo>
                    <a:pt x="2831845" y="661288"/>
                  </a:lnTo>
                  <a:lnTo>
                    <a:pt x="2813272" y="652823"/>
                  </a:lnTo>
                  <a:lnTo>
                    <a:pt x="2805938" y="653161"/>
                  </a:lnTo>
                  <a:lnTo>
                    <a:pt x="2761995" y="660273"/>
                  </a:lnTo>
                  <a:lnTo>
                    <a:pt x="2751328" y="641604"/>
                  </a:lnTo>
                  <a:close/>
                </a:path>
                <a:path w="4340225" h="2209165">
                  <a:moveTo>
                    <a:pt x="2403093" y="803783"/>
                  </a:moveTo>
                  <a:lnTo>
                    <a:pt x="2449417" y="783399"/>
                  </a:lnTo>
                  <a:lnTo>
                    <a:pt x="2488311" y="765683"/>
                  </a:lnTo>
                  <a:lnTo>
                    <a:pt x="2526029" y="747680"/>
                  </a:lnTo>
                  <a:lnTo>
                    <a:pt x="2581655" y="720725"/>
                  </a:lnTo>
                  <a:lnTo>
                    <a:pt x="2592704" y="739140"/>
                  </a:lnTo>
                  <a:lnTo>
                    <a:pt x="2555446" y="769794"/>
                  </a:lnTo>
                  <a:lnTo>
                    <a:pt x="2526472" y="802421"/>
                  </a:lnTo>
                  <a:lnTo>
                    <a:pt x="2506344" y="842391"/>
                  </a:lnTo>
                  <a:lnTo>
                    <a:pt x="2465324" y="947801"/>
                  </a:lnTo>
                  <a:lnTo>
                    <a:pt x="2669413" y="1063498"/>
                  </a:lnTo>
                  <a:lnTo>
                    <a:pt x="2705354" y="1077722"/>
                  </a:lnTo>
                  <a:lnTo>
                    <a:pt x="2714589" y="1078537"/>
                  </a:lnTo>
                  <a:lnTo>
                    <a:pt x="2727420" y="1077960"/>
                  </a:lnTo>
                  <a:lnTo>
                    <a:pt x="2743823" y="1076025"/>
                  </a:lnTo>
                  <a:lnTo>
                    <a:pt x="2763774" y="1072769"/>
                  </a:lnTo>
                  <a:lnTo>
                    <a:pt x="2774441" y="1091438"/>
                  </a:lnTo>
                  <a:lnTo>
                    <a:pt x="2709957" y="1120362"/>
                  </a:lnTo>
                  <a:lnTo>
                    <a:pt x="2664714" y="1141095"/>
                  </a:lnTo>
                  <a:lnTo>
                    <a:pt x="2621369" y="1161847"/>
                  </a:lnTo>
                  <a:lnTo>
                    <a:pt x="2604389" y="1170178"/>
                  </a:lnTo>
                  <a:lnTo>
                    <a:pt x="2591863" y="1161579"/>
                  </a:lnTo>
                  <a:lnTo>
                    <a:pt x="2549143" y="1134237"/>
                  </a:lnTo>
                  <a:lnTo>
                    <a:pt x="2508595" y="1109472"/>
                  </a:lnTo>
                  <a:lnTo>
                    <a:pt x="2466784" y="1085088"/>
                  </a:lnTo>
                  <a:lnTo>
                    <a:pt x="2423735" y="1061085"/>
                  </a:lnTo>
                  <a:lnTo>
                    <a:pt x="2379472" y="1037463"/>
                  </a:lnTo>
                  <a:lnTo>
                    <a:pt x="2464054" y="812926"/>
                  </a:lnTo>
                  <a:lnTo>
                    <a:pt x="2414016" y="821944"/>
                  </a:lnTo>
                  <a:lnTo>
                    <a:pt x="2403093" y="803783"/>
                  </a:lnTo>
                  <a:close/>
                </a:path>
                <a:path w="4340225" h="2209165">
                  <a:moveTo>
                    <a:pt x="3420110" y="318770"/>
                  </a:moveTo>
                  <a:lnTo>
                    <a:pt x="3467500" y="300720"/>
                  </a:lnTo>
                  <a:lnTo>
                    <a:pt x="3512915" y="291528"/>
                  </a:lnTo>
                  <a:lnTo>
                    <a:pt x="3556377" y="291195"/>
                  </a:lnTo>
                  <a:lnTo>
                    <a:pt x="3597910" y="299720"/>
                  </a:lnTo>
                  <a:lnTo>
                    <a:pt x="3635916" y="316511"/>
                  </a:lnTo>
                  <a:lnTo>
                    <a:pt x="3668791" y="340804"/>
                  </a:lnTo>
                  <a:lnTo>
                    <a:pt x="3696547" y="372621"/>
                  </a:lnTo>
                  <a:lnTo>
                    <a:pt x="3719194" y="411988"/>
                  </a:lnTo>
                  <a:lnTo>
                    <a:pt x="3735788" y="457706"/>
                  </a:lnTo>
                  <a:lnTo>
                    <a:pt x="3742690" y="502650"/>
                  </a:lnTo>
                  <a:lnTo>
                    <a:pt x="3739876" y="546808"/>
                  </a:lnTo>
                  <a:lnTo>
                    <a:pt x="3727323" y="590169"/>
                  </a:lnTo>
                  <a:lnTo>
                    <a:pt x="3705893" y="630628"/>
                  </a:lnTo>
                  <a:lnTo>
                    <a:pt x="3676475" y="666099"/>
                  </a:lnTo>
                  <a:lnTo>
                    <a:pt x="3639079" y="696593"/>
                  </a:lnTo>
                  <a:lnTo>
                    <a:pt x="3593718" y="722122"/>
                  </a:lnTo>
                  <a:lnTo>
                    <a:pt x="3546590" y="739927"/>
                  </a:lnTo>
                  <a:lnTo>
                    <a:pt x="3501199" y="748744"/>
                  </a:lnTo>
                  <a:lnTo>
                    <a:pt x="3457523" y="748536"/>
                  </a:lnTo>
                  <a:lnTo>
                    <a:pt x="3415538" y="739267"/>
                  </a:lnTo>
                  <a:lnTo>
                    <a:pt x="3377005" y="721810"/>
                  </a:lnTo>
                  <a:lnTo>
                    <a:pt x="3343687" y="696864"/>
                  </a:lnTo>
                  <a:lnTo>
                    <a:pt x="3315561" y="664418"/>
                  </a:lnTo>
                  <a:lnTo>
                    <a:pt x="3292602" y="624459"/>
                  </a:lnTo>
                  <a:lnTo>
                    <a:pt x="3276601" y="580405"/>
                  </a:lnTo>
                  <a:lnTo>
                    <a:pt x="3269948" y="536829"/>
                  </a:lnTo>
                  <a:lnTo>
                    <a:pt x="3272653" y="493728"/>
                  </a:lnTo>
                  <a:lnTo>
                    <a:pt x="3284728" y="451104"/>
                  </a:lnTo>
                  <a:lnTo>
                    <a:pt x="3305702" y="411031"/>
                  </a:lnTo>
                  <a:lnTo>
                    <a:pt x="3335274" y="375602"/>
                  </a:lnTo>
                  <a:lnTo>
                    <a:pt x="3373417" y="344840"/>
                  </a:lnTo>
                  <a:lnTo>
                    <a:pt x="3420110" y="318770"/>
                  </a:lnTo>
                  <a:close/>
                </a:path>
                <a:path w="4340225" h="2209165">
                  <a:moveTo>
                    <a:pt x="1339850" y="1287780"/>
                  </a:moveTo>
                  <a:lnTo>
                    <a:pt x="1374975" y="1273923"/>
                  </a:lnTo>
                  <a:lnTo>
                    <a:pt x="1407398" y="1266269"/>
                  </a:lnTo>
                  <a:lnTo>
                    <a:pt x="1437130" y="1264830"/>
                  </a:lnTo>
                  <a:lnTo>
                    <a:pt x="1464182" y="1269619"/>
                  </a:lnTo>
                  <a:lnTo>
                    <a:pt x="1509680" y="1296670"/>
                  </a:lnTo>
                  <a:lnTo>
                    <a:pt x="1543557" y="1346581"/>
                  </a:lnTo>
                  <a:lnTo>
                    <a:pt x="1620012" y="1515872"/>
                  </a:lnTo>
                  <a:lnTo>
                    <a:pt x="1624320" y="1525851"/>
                  </a:lnTo>
                  <a:lnTo>
                    <a:pt x="1628473" y="1534652"/>
                  </a:lnTo>
                  <a:lnTo>
                    <a:pt x="1652777" y="1564386"/>
                  </a:lnTo>
                  <a:lnTo>
                    <a:pt x="1658747" y="1567053"/>
                  </a:lnTo>
                  <a:lnTo>
                    <a:pt x="1699015" y="1557996"/>
                  </a:lnTo>
                  <a:lnTo>
                    <a:pt x="1709419" y="1553591"/>
                  </a:lnTo>
                  <a:lnTo>
                    <a:pt x="1720595" y="1570990"/>
                  </a:lnTo>
                  <a:lnTo>
                    <a:pt x="1674622" y="1610153"/>
                  </a:lnTo>
                  <a:lnTo>
                    <a:pt x="1632077" y="1635887"/>
                  </a:lnTo>
                  <a:lnTo>
                    <a:pt x="1581403" y="1646316"/>
                  </a:lnTo>
                  <a:lnTo>
                    <a:pt x="1559353" y="1640119"/>
                  </a:lnTo>
                  <a:lnTo>
                    <a:pt x="1539493" y="1626362"/>
                  </a:lnTo>
                  <a:lnTo>
                    <a:pt x="1522229" y="1657441"/>
                  </a:lnTo>
                  <a:lnTo>
                    <a:pt x="1477843" y="1704407"/>
                  </a:lnTo>
                  <a:lnTo>
                    <a:pt x="1423029" y="1731131"/>
                  </a:lnTo>
                  <a:lnTo>
                    <a:pt x="1370121" y="1738612"/>
                  </a:lnTo>
                  <a:lnTo>
                    <a:pt x="1344929" y="1735328"/>
                  </a:lnTo>
                  <a:lnTo>
                    <a:pt x="1301861" y="1714277"/>
                  </a:lnTo>
                  <a:lnTo>
                    <a:pt x="1271651" y="1673225"/>
                  </a:lnTo>
                  <a:lnTo>
                    <a:pt x="1260776" y="1611296"/>
                  </a:lnTo>
                  <a:lnTo>
                    <a:pt x="1269311" y="1581588"/>
                  </a:lnTo>
                  <a:lnTo>
                    <a:pt x="1314265" y="1524343"/>
                  </a:lnTo>
                  <a:lnTo>
                    <a:pt x="1350470" y="1496234"/>
                  </a:lnTo>
                  <a:lnTo>
                    <a:pt x="1395747" y="1468387"/>
                  </a:lnTo>
                  <a:lnTo>
                    <a:pt x="1450086" y="1440815"/>
                  </a:lnTo>
                  <a:lnTo>
                    <a:pt x="1436369" y="1410335"/>
                  </a:lnTo>
                  <a:lnTo>
                    <a:pt x="1413859" y="1375092"/>
                  </a:lnTo>
                  <a:lnTo>
                    <a:pt x="1369532" y="1352948"/>
                  </a:lnTo>
                  <a:lnTo>
                    <a:pt x="1351502" y="1353581"/>
                  </a:lnTo>
                  <a:lnTo>
                    <a:pt x="1310131" y="1366647"/>
                  </a:lnTo>
                  <a:lnTo>
                    <a:pt x="1266412" y="1392555"/>
                  </a:lnTo>
                  <a:lnTo>
                    <a:pt x="1218691" y="1431417"/>
                  </a:lnTo>
                  <a:lnTo>
                    <a:pt x="1192276" y="1404366"/>
                  </a:lnTo>
                  <a:lnTo>
                    <a:pt x="1226943" y="1367289"/>
                  </a:lnTo>
                  <a:lnTo>
                    <a:pt x="1263110" y="1335500"/>
                  </a:lnTo>
                  <a:lnTo>
                    <a:pt x="1300753" y="1308996"/>
                  </a:lnTo>
                  <a:lnTo>
                    <a:pt x="1339850" y="1287780"/>
                  </a:lnTo>
                  <a:close/>
                </a:path>
                <a:path w="4340225" h="2209165">
                  <a:moveTo>
                    <a:pt x="1747519" y="1096391"/>
                  </a:moveTo>
                  <a:lnTo>
                    <a:pt x="1755139" y="1096772"/>
                  </a:lnTo>
                  <a:lnTo>
                    <a:pt x="1775332" y="1140079"/>
                  </a:lnTo>
                  <a:lnTo>
                    <a:pt x="1800171" y="1104384"/>
                  </a:lnTo>
                  <a:lnTo>
                    <a:pt x="1827450" y="1074451"/>
                  </a:lnTo>
                  <a:lnTo>
                    <a:pt x="1857182" y="1050282"/>
                  </a:lnTo>
                  <a:lnTo>
                    <a:pt x="1918261" y="1020826"/>
                  </a:lnTo>
                  <a:lnTo>
                    <a:pt x="1945846" y="1015301"/>
                  </a:lnTo>
                  <a:lnTo>
                    <a:pt x="1972121" y="1015301"/>
                  </a:lnTo>
                  <a:lnTo>
                    <a:pt x="2020052" y="1031759"/>
                  </a:lnTo>
                  <a:lnTo>
                    <a:pt x="2058100" y="1069582"/>
                  </a:lnTo>
                  <a:lnTo>
                    <a:pt x="2139315" y="1238504"/>
                  </a:lnTo>
                  <a:lnTo>
                    <a:pt x="2150391" y="1262153"/>
                  </a:lnTo>
                  <a:lnTo>
                    <a:pt x="2168211" y="1299404"/>
                  </a:lnTo>
                  <a:lnTo>
                    <a:pt x="2184273" y="1323086"/>
                  </a:lnTo>
                  <a:lnTo>
                    <a:pt x="2191892" y="1321816"/>
                  </a:lnTo>
                  <a:lnTo>
                    <a:pt x="2247518" y="1313180"/>
                  </a:lnTo>
                  <a:lnTo>
                    <a:pt x="2257805" y="1332103"/>
                  </a:lnTo>
                  <a:lnTo>
                    <a:pt x="2228562" y="1345058"/>
                  </a:lnTo>
                  <a:lnTo>
                    <a:pt x="2199306" y="1358217"/>
                  </a:lnTo>
                  <a:lnTo>
                    <a:pt x="2140712" y="1385189"/>
                  </a:lnTo>
                  <a:lnTo>
                    <a:pt x="2083165" y="1412319"/>
                  </a:lnTo>
                  <a:lnTo>
                    <a:pt x="2032000" y="1437259"/>
                  </a:lnTo>
                  <a:lnTo>
                    <a:pt x="2021331" y="1418590"/>
                  </a:lnTo>
                  <a:lnTo>
                    <a:pt x="2056129" y="1387602"/>
                  </a:lnTo>
                  <a:lnTo>
                    <a:pt x="2061464" y="1382903"/>
                  </a:lnTo>
                  <a:lnTo>
                    <a:pt x="2062861" y="1377188"/>
                  </a:lnTo>
                  <a:lnTo>
                    <a:pt x="1970024" y="1175512"/>
                  </a:lnTo>
                  <a:lnTo>
                    <a:pt x="1945290" y="1135046"/>
                  </a:lnTo>
                  <a:lnTo>
                    <a:pt x="1902059" y="1108753"/>
                  </a:lnTo>
                  <a:lnTo>
                    <a:pt x="1885632" y="1108138"/>
                  </a:lnTo>
                  <a:lnTo>
                    <a:pt x="1868062" y="1111333"/>
                  </a:lnTo>
                  <a:lnTo>
                    <a:pt x="1833040" y="1127509"/>
                  </a:lnTo>
                  <a:lnTo>
                    <a:pt x="1802993" y="1153330"/>
                  </a:lnTo>
                  <a:lnTo>
                    <a:pt x="1789302" y="1170051"/>
                  </a:lnTo>
                  <a:lnTo>
                    <a:pt x="1870328" y="1344168"/>
                  </a:lnTo>
                  <a:lnTo>
                    <a:pt x="1893109" y="1392459"/>
                  </a:lnTo>
                  <a:lnTo>
                    <a:pt x="1914270" y="1436370"/>
                  </a:lnTo>
                  <a:lnTo>
                    <a:pt x="1923161" y="1446530"/>
                  </a:lnTo>
                  <a:lnTo>
                    <a:pt x="1929891" y="1445387"/>
                  </a:lnTo>
                  <a:lnTo>
                    <a:pt x="1978025" y="1438783"/>
                  </a:lnTo>
                  <a:lnTo>
                    <a:pt x="1987803" y="1457833"/>
                  </a:lnTo>
                  <a:lnTo>
                    <a:pt x="1961923" y="1469235"/>
                  </a:lnTo>
                  <a:lnTo>
                    <a:pt x="1934972" y="1481327"/>
                  </a:lnTo>
                  <a:lnTo>
                    <a:pt x="1877949" y="1507490"/>
                  </a:lnTo>
                  <a:lnTo>
                    <a:pt x="1818338" y="1535699"/>
                  </a:lnTo>
                  <a:lnTo>
                    <a:pt x="1759965" y="1564005"/>
                  </a:lnTo>
                  <a:lnTo>
                    <a:pt x="1748916" y="1545463"/>
                  </a:lnTo>
                  <a:lnTo>
                    <a:pt x="1794510" y="1506982"/>
                  </a:lnTo>
                  <a:lnTo>
                    <a:pt x="1799716" y="1502664"/>
                  </a:lnTo>
                  <a:lnTo>
                    <a:pt x="1800860" y="1497076"/>
                  </a:lnTo>
                  <a:lnTo>
                    <a:pt x="1780976" y="1452627"/>
                  </a:lnTo>
                  <a:lnTo>
                    <a:pt x="1775332" y="1440561"/>
                  </a:lnTo>
                  <a:lnTo>
                    <a:pt x="1713356" y="1307465"/>
                  </a:lnTo>
                  <a:lnTo>
                    <a:pt x="1701117" y="1281459"/>
                  </a:lnTo>
                  <a:lnTo>
                    <a:pt x="1689163" y="1256585"/>
                  </a:lnTo>
                  <a:lnTo>
                    <a:pt x="1677495" y="1232830"/>
                  </a:lnTo>
                  <a:lnTo>
                    <a:pt x="1666113" y="1210183"/>
                  </a:lnTo>
                  <a:lnTo>
                    <a:pt x="1601215" y="1222248"/>
                  </a:lnTo>
                  <a:lnTo>
                    <a:pt x="1591055" y="1206754"/>
                  </a:lnTo>
                  <a:lnTo>
                    <a:pt x="1633487" y="1178347"/>
                  </a:lnTo>
                  <a:lnTo>
                    <a:pt x="1673717" y="1150477"/>
                  </a:lnTo>
                  <a:lnTo>
                    <a:pt x="1711731" y="1123154"/>
                  </a:lnTo>
                  <a:lnTo>
                    <a:pt x="1747519" y="1096391"/>
                  </a:lnTo>
                  <a:close/>
                </a:path>
                <a:path w="4340225" h="2209165">
                  <a:moveTo>
                    <a:pt x="3843274" y="119634"/>
                  </a:moveTo>
                  <a:lnTo>
                    <a:pt x="3849242" y="120904"/>
                  </a:lnTo>
                  <a:lnTo>
                    <a:pt x="3860651" y="148145"/>
                  </a:lnTo>
                  <a:lnTo>
                    <a:pt x="3873738" y="178244"/>
                  </a:lnTo>
                  <a:lnTo>
                    <a:pt x="3904995" y="247015"/>
                  </a:lnTo>
                  <a:lnTo>
                    <a:pt x="3963162" y="371729"/>
                  </a:lnTo>
                  <a:lnTo>
                    <a:pt x="3987149" y="411083"/>
                  </a:lnTo>
                  <a:lnTo>
                    <a:pt x="4029281" y="437409"/>
                  </a:lnTo>
                  <a:lnTo>
                    <a:pt x="4044759" y="438419"/>
                  </a:lnTo>
                  <a:lnTo>
                    <a:pt x="4060904" y="435834"/>
                  </a:lnTo>
                  <a:lnTo>
                    <a:pt x="4096073" y="419832"/>
                  </a:lnTo>
                  <a:lnTo>
                    <a:pt x="4127454" y="395118"/>
                  </a:lnTo>
                  <a:lnTo>
                    <a:pt x="4140454" y="380238"/>
                  </a:lnTo>
                  <a:lnTo>
                    <a:pt x="4060190" y="207772"/>
                  </a:lnTo>
                  <a:lnTo>
                    <a:pt x="4047428" y="180748"/>
                  </a:lnTo>
                  <a:lnTo>
                    <a:pt x="4035631" y="156273"/>
                  </a:lnTo>
                  <a:lnTo>
                    <a:pt x="4024810" y="134369"/>
                  </a:lnTo>
                  <a:lnTo>
                    <a:pt x="4014978" y="115062"/>
                  </a:lnTo>
                  <a:lnTo>
                    <a:pt x="3953764" y="126365"/>
                  </a:lnTo>
                  <a:lnTo>
                    <a:pt x="3943604" y="110871"/>
                  </a:lnTo>
                  <a:lnTo>
                    <a:pt x="3986752" y="81581"/>
                  </a:lnTo>
                  <a:lnTo>
                    <a:pt x="4027233" y="53340"/>
                  </a:lnTo>
                  <a:lnTo>
                    <a:pt x="4065047" y="26146"/>
                  </a:lnTo>
                  <a:lnTo>
                    <a:pt x="4100194" y="0"/>
                  </a:lnTo>
                  <a:lnTo>
                    <a:pt x="4106672" y="888"/>
                  </a:lnTo>
                  <a:lnTo>
                    <a:pt x="4131405" y="59674"/>
                  </a:lnTo>
                  <a:lnTo>
                    <a:pt x="4163187" y="129794"/>
                  </a:lnTo>
                  <a:lnTo>
                    <a:pt x="4194073" y="196064"/>
                  </a:lnTo>
                  <a:lnTo>
                    <a:pt x="4218352" y="247999"/>
                  </a:lnTo>
                  <a:lnTo>
                    <a:pt x="4236035" y="285599"/>
                  </a:lnTo>
                  <a:lnTo>
                    <a:pt x="4254722" y="323135"/>
                  </a:lnTo>
                  <a:lnTo>
                    <a:pt x="4276470" y="345440"/>
                  </a:lnTo>
                  <a:lnTo>
                    <a:pt x="4281805" y="347218"/>
                  </a:lnTo>
                  <a:lnTo>
                    <a:pt x="4319827" y="337129"/>
                  </a:lnTo>
                  <a:lnTo>
                    <a:pt x="4329684" y="332867"/>
                  </a:lnTo>
                  <a:lnTo>
                    <a:pt x="4340097" y="349758"/>
                  </a:lnTo>
                  <a:lnTo>
                    <a:pt x="4292854" y="390239"/>
                  </a:lnTo>
                  <a:lnTo>
                    <a:pt x="4249039" y="416813"/>
                  </a:lnTo>
                  <a:lnTo>
                    <a:pt x="4199064" y="426783"/>
                  </a:lnTo>
                  <a:lnTo>
                    <a:pt x="4177208" y="420350"/>
                  </a:lnTo>
                  <a:lnTo>
                    <a:pt x="4157472" y="406273"/>
                  </a:lnTo>
                  <a:lnTo>
                    <a:pt x="4135997" y="439562"/>
                  </a:lnTo>
                  <a:lnTo>
                    <a:pt x="4081426" y="491569"/>
                  </a:lnTo>
                  <a:lnTo>
                    <a:pt x="4016684" y="522571"/>
                  </a:lnTo>
                  <a:lnTo>
                    <a:pt x="3959725" y="529377"/>
                  </a:lnTo>
                  <a:lnTo>
                    <a:pt x="3934460" y="523875"/>
                  </a:lnTo>
                  <a:lnTo>
                    <a:pt x="3891486" y="496569"/>
                  </a:lnTo>
                  <a:lnTo>
                    <a:pt x="3858894" y="448310"/>
                  </a:lnTo>
                  <a:lnTo>
                    <a:pt x="3818890" y="362458"/>
                  </a:lnTo>
                  <a:lnTo>
                    <a:pt x="3799988" y="322099"/>
                  </a:lnTo>
                  <a:lnTo>
                    <a:pt x="3783504" y="287527"/>
                  </a:lnTo>
                  <a:lnTo>
                    <a:pt x="3769473" y="258766"/>
                  </a:lnTo>
                  <a:lnTo>
                    <a:pt x="3757929" y="235838"/>
                  </a:lnTo>
                  <a:lnTo>
                    <a:pt x="3693032" y="247776"/>
                  </a:lnTo>
                  <a:lnTo>
                    <a:pt x="3682873" y="232283"/>
                  </a:lnTo>
                  <a:lnTo>
                    <a:pt x="3727473" y="202322"/>
                  </a:lnTo>
                  <a:lnTo>
                    <a:pt x="3769074" y="173577"/>
                  </a:lnTo>
                  <a:lnTo>
                    <a:pt x="3807674" y="146022"/>
                  </a:lnTo>
                  <a:lnTo>
                    <a:pt x="3843274" y="119634"/>
                  </a:lnTo>
                  <a:close/>
                </a:path>
                <a:path w="4340225" h="2209165">
                  <a:moveTo>
                    <a:pt x="1269" y="1692148"/>
                  </a:moveTo>
                  <a:lnTo>
                    <a:pt x="50873" y="1669909"/>
                  </a:lnTo>
                  <a:lnTo>
                    <a:pt x="99298" y="1647967"/>
                  </a:lnTo>
                  <a:lnTo>
                    <a:pt x="146556" y="1626336"/>
                  </a:lnTo>
                  <a:lnTo>
                    <a:pt x="192658" y="1605026"/>
                  </a:lnTo>
                  <a:lnTo>
                    <a:pt x="305562" y="1552448"/>
                  </a:lnTo>
                  <a:lnTo>
                    <a:pt x="351661" y="1530826"/>
                  </a:lnTo>
                  <a:lnTo>
                    <a:pt x="398891" y="1508442"/>
                  </a:lnTo>
                  <a:lnTo>
                    <a:pt x="447240" y="1485296"/>
                  </a:lnTo>
                  <a:lnTo>
                    <a:pt x="496696" y="1461389"/>
                  </a:lnTo>
                  <a:lnTo>
                    <a:pt x="500633" y="1463548"/>
                  </a:lnTo>
                  <a:lnTo>
                    <a:pt x="542925" y="1624076"/>
                  </a:lnTo>
                  <a:lnTo>
                    <a:pt x="521969" y="1638300"/>
                  </a:lnTo>
                  <a:lnTo>
                    <a:pt x="443610" y="1538859"/>
                  </a:lnTo>
                  <a:lnTo>
                    <a:pt x="326644" y="1593342"/>
                  </a:lnTo>
                  <a:lnTo>
                    <a:pt x="510794" y="1988693"/>
                  </a:lnTo>
                  <a:lnTo>
                    <a:pt x="531256" y="2032031"/>
                  </a:lnTo>
                  <a:lnTo>
                    <a:pt x="548004" y="2066417"/>
                  </a:lnTo>
                  <a:lnTo>
                    <a:pt x="557021" y="2075434"/>
                  </a:lnTo>
                  <a:lnTo>
                    <a:pt x="565022" y="2074291"/>
                  </a:lnTo>
                  <a:lnTo>
                    <a:pt x="636777" y="2062480"/>
                  </a:lnTo>
                  <a:lnTo>
                    <a:pt x="647445" y="2082165"/>
                  </a:lnTo>
                  <a:lnTo>
                    <a:pt x="579564" y="2112724"/>
                  </a:lnTo>
                  <a:lnTo>
                    <a:pt x="511301" y="2144141"/>
                  </a:lnTo>
                  <a:lnTo>
                    <a:pt x="476128" y="2160615"/>
                  </a:lnTo>
                  <a:lnTo>
                    <a:pt x="408449" y="2192897"/>
                  </a:lnTo>
                  <a:lnTo>
                    <a:pt x="375919" y="2208657"/>
                  </a:lnTo>
                  <a:lnTo>
                    <a:pt x="364489" y="2189480"/>
                  </a:lnTo>
                  <a:lnTo>
                    <a:pt x="420877" y="2141474"/>
                  </a:lnTo>
                  <a:lnTo>
                    <a:pt x="426592" y="2136140"/>
                  </a:lnTo>
                  <a:lnTo>
                    <a:pt x="428116" y="2130171"/>
                  </a:lnTo>
                  <a:lnTo>
                    <a:pt x="425450" y="2123567"/>
                  </a:lnTo>
                  <a:lnTo>
                    <a:pt x="409860" y="2088610"/>
                  </a:lnTo>
                  <a:lnTo>
                    <a:pt x="389889" y="2045081"/>
                  </a:lnTo>
                  <a:lnTo>
                    <a:pt x="205612" y="1649730"/>
                  </a:lnTo>
                  <a:lnTo>
                    <a:pt x="89026" y="1703959"/>
                  </a:lnTo>
                  <a:lnTo>
                    <a:pt x="101981" y="1829054"/>
                  </a:lnTo>
                  <a:lnTo>
                    <a:pt x="81025" y="1843151"/>
                  </a:lnTo>
                  <a:lnTo>
                    <a:pt x="0" y="1696720"/>
                  </a:lnTo>
                  <a:lnTo>
                    <a:pt x="1269" y="1692148"/>
                  </a:lnTo>
                  <a:close/>
                </a:path>
                <a:path w="4340225" h="2209165">
                  <a:moveTo>
                    <a:pt x="2176526" y="626110"/>
                  </a:moveTo>
                  <a:lnTo>
                    <a:pt x="2182494" y="627380"/>
                  </a:lnTo>
                  <a:lnTo>
                    <a:pt x="2194665" y="656240"/>
                  </a:lnTo>
                  <a:lnTo>
                    <a:pt x="2207561" y="685863"/>
                  </a:lnTo>
                  <a:lnTo>
                    <a:pt x="2235580" y="747395"/>
                  </a:lnTo>
                  <a:lnTo>
                    <a:pt x="2410332" y="1122680"/>
                  </a:lnTo>
                  <a:lnTo>
                    <a:pt x="2429525" y="1163415"/>
                  </a:lnTo>
                  <a:lnTo>
                    <a:pt x="2451862" y="1199515"/>
                  </a:lnTo>
                  <a:lnTo>
                    <a:pt x="2458974" y="1198499"/>
                  </a:lnTo>
                  <a:lnTo>
                    <a:pt x="2508885" y="1191514"/>
                  </a:lnTo>
                  <a:lnTo>
                    <a:pt x="2519553" y="1210183"/>
                  </a:lnTo>
                  <a:lnTo>
                    <a:pt x="2492210" y="1222234"/>
                  </a:lnTo>
                  <a:lnTo>
                    <a:pt x="2464260" y="1234773"/>
                  </a:lnTo>
                  <a:lnTo>
                    <a:pt x="2406395" y="1261364"/>
                  </a:lnTo>
                  <a:lnTo>
                    <a:pt x="2346690" y="1289542"/>
                  </a:lnTo>
                  <a:lnTo>
                    <a:pt x="2288031" y="1318006"/>
                  </a:lnTo>
                  <a:lnTo>
                    <a:pt x="2276982" y="1299464"/>
                  </a:lnTo>
                  <a:lnTo>
                    <a:pt x="2321687" y="1261364"/>
                  </a:lnTo>
                  <a:lnTo>
                    <a:pt x="2327148" y="1256919"/>
                  </a:lnTo>
                  <a:lnTo>
                    <a:pt x="2328672" y="1251331"/>
                  </a:lnTo>
                  <a:lnTo>
                    <a:pt x="2310364" y="1208470"/>
                  </a:lnTo>
                  <a:lnTo>
                    <a:pt x="2138806" y="840232"/>
                  </a:lnTo>
                  <a:lnTo>
                    <a:pt x="2114740" y="789559"/>
                  </a:lnTo>
                  <a:lnTo>
                    <a:pt x="2091816" y="743458"/>
                  </a:lnTo>
                  <a:lnTo>
                    <a:pt x="2024761" y="755015"/>
                  </a:lnTo>
                  <a:lnTo>
                    <a:pt x="2014601" y="739521"/>
                  </a:lnTo>
                  <a:lnTo>
                    <a:pt x="2060082" y="709156"/>
                  </a:lnTo>
                  <a:lnTo>
                    <a:pt x="2102231" y="680148"/>
                  </a:lnTo>
                  <a:lnTo>
                    <a:pt x="2141045" y="652474"/>
                  </a:lnTo>
                  <a:lnTo>
                    <a:pt x="2176526" y="626110"/>
                  </a:lnTo>
                  <a:close/>
                </a:path>
                <a:path w="4340225" h="2209165">
                  <a:moveTo>
                    <a:pt x="674877" y="1325626"/>
                  </a:moveTo>
                  <a:lnTo>
                    <a:pt x="680846" y="1326896"/>
                  </a:lnTo>
                  <a:lnTo>
                    <a:pt x="693015" y="1355756"/>
                  </a:lnTo>
                  <a:lnTo>
                    <a:pt x="705897" y="1385379"/>
                  </a:lnTo>
                  <a:lnTo>
                    <a:pt x="719494" y="1415764"/>
                  </a:lnTo>
                  <a:lnTo>
                    <a:pt x="733806" y="1446911"/>
                  </a:lnTo>
                  <a:lnTo>
                    <a:pt x="800100" y="1589024"/>
                  </a:lnTo>
                  <a:lnTo>
                    <a:pt x="825845" y="1555253"/>
                  </a:lnTo>
                  <a:lnTo>
                    <a:pt x="853757" y="1526698"/>
                  </a:lnTo>
                  <a:lnTo>
                    <a:pt x="883860" y="1503334"/>
                  </a:lnTo>
                  <a:lnTo>
                    <a:pt x="916177" y="1485138"/>
                  </a:lnTo>
                  <a:lnTo>
                    <a:pt x="945060" y="1474162"/>
                  </a:lnTo>
                  <a:lnTo>
                    <a:pt x="972645" y="1468675"/>
                  </a:lnTo>
                  <a:lnTo>
                    <a:pt x="998920" y="1468689"/>
                  </a:lnTo>
                  <a:lnTo>
                    <a:pt x="1046851" y="1485094"/>
                  </a:lnTo>
                  <a:lnTo>
                    <a:pt x="1084899" y="1522900"/>
                  </a:lnTo>
                  <a:lnTo>
                    <a:pt x="1166114" y="1691894"/>
                  </a:lnTo>
                  <a:lnTo>
                    <a:pt x="1177208" y="1715488"/>
                  </a:lnTo>
                  <a:lnTo>
                    <a:pt x="1195064" y="1752723"/>
                  </a:lnTo>
                  <a:lnTo>
                    <a:pt x="1211072" y="1776476"/>
                  </a:lnTo>
                  <a:lnTo>
                    <a:pt x="1218691" y="1775206"/>
                  </a:lnTo>
                  <a:lnTo>
                    <a:pt x="1274317" y="1766570"/>
                  </a:lnTo>
                  <a:lnTo>
                    <a:pt x="1284604" y="1785366"/>
                  </a:lnTo>
                  <a:lnTo>
                    <a:pt x="1255361" y="1798393"/>
                  </a:lnTo>
                  <a:lnTo>
                    <a:pt x="1226105" y="1811575"/>
                  </a:lnTo>
                  <a:lnTo>
                    <a:pt x="1167511" y="1838452"/>
                  </a:lnTo>
                  <a:lnTo>
                    <a:pt x="1109964" y="1865693"/>
                  </a:lnTo>
                  <a:lnTo>
                    <a:pt x="1058799" y="1890649"/>
                  </a:lnTo>
                  <a:lnTo>
                    <a:pt x="1048130" y="1871980"/>
                  </a:lnTo>
                  <a:lnTo>
                    <a:pt x="1082928" y="1840992"/>
                  </a:lnTo>
                  <a:lnTo>
                    <a:pt x="1088263" y="1836166"/>
                  </a:lnTo>
                  <a:lnTo>
                    <a:pt x="1089660" y="1830578"/>
                  </a:lnTo>
                  <a:lnTo>
                    <a:pt x="1087374" y="1824101"/>
                  </a:lnTo>
                  <a:lnTo>
                    <a:pt x="996950" y="1628902"/>
                  </a:lnTo>
                  <a:lnTo>
                    <a:pt x="972121" y="1588325"/>
                  </a:lnTo>
                  <a:lnTo>
                    <a:pt x="928911" y="1562036"/>
                  </a:lnTo>
                  <a:lnTo>
                    <a:pt x="912447" y="1561464"/>
                  </a:lnTo>
                  <a:lnTo>
                    <a:pt x="894863" y="1564703"/>
                  </a:lnTo>
                  <a:lnTo>
                    <a:pt x="859720" y="1580586"/>
                  </a:lnTo>
                  <a:lnTo>
                    <a:pt x="828720" y="1604398"/>
                  </a:lnTo>
                  <a:lnTo>
                    <a:pt x="814196" y="1619377"/>
                  </a:lnTo>
                  <a:lnTo>
                    <a:pt x="897127" y="1797431"/>
                  </a:lnTo>
                  <a:lnTo>
                    <a:pt x="919908" y="1845833"/>
                  </a:lnTo>
                  <a:lnTo>
                    <a:pt x="941069" y="1889760"/>
                  </a:lnTo>
                  <a:lnTo>
                    <a:pt x="949960" y="1899920"/>
                  </a:lnTo>
                  <a:lnTo>
                    <a:pt x="956690" y="1898777"/>
                  </a:lnTo>
                  <a:lnTo>
                    <a:pt x="1004824" y="1892173"/>
                  </a:lnTo>
                  <a:lnTo>
                    <a:pt x="1014602" y="1911223"/>
                  </a:lnTo>
                  <a:lnTo>
                    <a:pt x="988740" y="1922607"/>
                  </a:lnTo>
                  <a:lnTo>
                    <a:pt x="961818" y="1934670"/>
                  </a:lnTo>
                  <a:lnTo>
                    <a:pt x="904747" y="1960880"/>
                  </a:lnTo>
                  <a:lnTo>
                    <a:pt x="845137" y="1989026"/>
                  </a:lnTo>
                  <a:lnTo>
                    <a:pt x="786764" y="2017268"/>
                  </a:lnTo>
                  <a:lnTo>
                    <a:pt x="775715" y="1998853"/>
                  </a:lnTo>
                  <a:lnTo>
                    <a:pt x="821308" y="1960372"/>
                  </a:lnTo>
                  <a:lnTo>
                    <a:pt x="826515" y="1955927"/>
                  </a:lnTo>
                  <a:lnTo>
                    <a:pt x="827658" y="1950466"/>
                  </a:lnTo>
                  <a:lnTo>
                    <a:pt x="824991" y="1943862"/>
                  </a:lnTo>
                  <a:lnTo>
                    <a:pt x="819205" y="1930955"/>
                  </a:lnTo>
                  <a:lnTo>
                    <a:pt x="813466" y="1918335"/>
                  </a:lnTo>
                  <a:lnTo>
                    <a:pt x="807775" y="1906000"/>
                  </a:lnTo>
                  <a:lnTo>
                    <a:pt x="802132" y="1893951"/>
                  </a:lnTo>
                  <a:lnTo>
                    <a:pt x="637158" y="1539748"/>
                  </a:lnTo>
                  <a:lnTo>
                    <a:pt x="624994" y="1513840"/>
                  </a:lnTo>
                  <a:lnTo>
                    <a:pt x="613092" y="1489075"/>
                  </a:lnTo>
                  <a:lnTo>
                    <a:pt x="601475" y="1465453"/>
                  </a:lnTo>
                  <a:lnTo>
                    <a:pt x="590169" y="1442974"/>
                  </a:lnTo>
                  <a:lnTo>
                    <a:pt x="523113" y="1454531"/>
                  </a:lnTo>
                  <a:lnTo>
                    <a:pt x="512952" y="1439037"/>
                  </a:lnTo>
                  <a:lnTo>
                    <a:pt x="558434" y="1408672"/>
                  </a:lnTo>
                  <a:lnTo>
                    <a:pt x="600582" y="1379664"/>
                  </a:lnTo>
                  <a:lnTo>
                    <a:pt x="639397" y="1351990"/>
                  </a:lnTo>
                  <a:lnTo>
                    <a:pt x="674877" y="1325626"/>
                  </a:lnTo>
                  <a:close/>
                </a:path>
              </a:pathLst>
            </a:custGeom>
            <a:ln w="10668">
              <a:solidFill>
                <a:srgbClr val="0469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1036" y="2305811"/>
            <a:ext cx="6262116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4646" y="1424784"/>
            <a:ext cx="6834505" cy="238847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865"/>
              </a:spcBef>
              <a:buClr>
                <a:srgbClr val="0AD0D9"/>
              </a:buClr>
              <a:buSzPct val="93750"/>
              <a:buAutoNum type="arabicPeriod" startAt="2"/>
              <a:tabLst>
                <a:tab pos="527685" algn="l"/>
                <a:tab pos="528320" algn="l"/>
              </a:tabLst>
            </a:pPr>
            <a:r>
              <a:rPr sz="3200" b="1" spc="15" dirty="0">
                <a:latin typeface="Arial"/>
                <a:cs typeface="Arial"/>
              </a:rPr>
              <a:t>The </a:t>
            </a:r>
            <a:r>
              <a:rPr sz="3200" b="1" spc="-35" dirty="0">
                <a:latin typeface="Arial"/>
                <a:cs typeface="Arial"/>
              </a:rPr>
              <a:t>Downs </a:t>
            </a:r>
            <a:r>
              <a:rPr sz="3200" b="1" spc="15" dirty="0">
                <a:latin typeface="Arial"/>
                <a:cs typeface="Arial"/>
              </a:rPr>
              <a:t>of</a:t>
            </a:r>
            <a:r>
              <a:rPr sz="3200" b="1" spc="-555" dirty="0">
                <a:latin typeface="Arial"/>
                <a:cs typeface="Arial"/>
              </a:rPr>
              <a:t> </a:t>
            </a:r>
            <a:r>
              <a:rPr sz="3200" b="1" spc="-260" dirty="0">
                <a:latin typeface="Arial"/>
                <a:cs typeface="Arial"/>
              </a:rPr>
              <a:t>SaaS</a:t>
            </a:r>
            <a:endParaRPr sz="3200">
              <a:latin typeface="Arial"/>
              <a:cs typeface="Arial"/>
            </a:endParaRPr>
          </a:p>
          <a:p>
            <a:pPr marL="934719" lvl="1" indent="-255270">
              <a:lnSpc>
                <a:spcPct val="100000"/>
              </a:lnSpc>
              <a:spcBef>
                <a:spcPts val="765"/>
              </a:spcBef>
              <a:buClr>
                <a:srgbClr val="009DD9"/>
              </a:buClr>
              <a:buSzPct val="67187"/>
              <a:buFont typeface="Wingdings"/>
              <a:buChar char=""/>
              <a:tabLst>
                <a:tab pos="935355" algn="l"/>
              </a:tabLst>
            </a:pPr>
            <a:r>
              <a:rPr sz="3200" spc="-15" dirty="0">
                <a:latin typeface="Georgia"/>
                <a:cs typeface="Georgia"/>
              </a:rPr>
              <a:t>Dependency </a:t>
            </a:r>
            <a:r>
              <a:rPr sz="3200" spc="-10" dirty="0">
                <a:latin typeface="Georgia"/>
                <a:cs typeface="Georgia"/>
              </a:rPr>
              <a:t>on </a:t>
            </a:r>
            <a:r>
              <a:rPr sz="3200" dirty="0">
                <a:latin typeface="Georgia"/>
                <a:cs typeface="Georgia"/>
              </a:rPr>
              <a:t>the </a:t>
            </a:r>
            <a:r>
              <a:rPr sz="3200" spc="-120" dirty="0">
                <a:latin typeface="Georgia"/>
                <a:cs typeface="Georgia"/>
              </a:rPr>
              <a:t>SaaS</a:t>
            </a:r>
            <a:r>
              <a:rPr sz="3200" spc="-290" dirty="0">
                <a:latin typeface="Georgia"/>
                <a:cs typeface="Georgia"/>
              </a:rPr>
              <a:t> </a:t>
            </a:r>
            <a:r>
              <a:rPr sz="3200" spc="-55" dirty="0">
                <a:latin typeface="Georgia"/>
                <a:cs typeface="Georgia"/>
              </a:rPr>
              <a:t>provider</a:t>
            </a:r>
            <a:endParaRPr sz="3200">
              <a:latin typeface="Georgia"/>
              <a:cs typeface="Georgia"/>
            </a:endParaRPr>
          </a:p>
          <a:p>
            <a:pPr marL="934719" lvl="1" indent="-255270">
              <a:lnSpc>
                <a:spcPct val="100000"/>
              </a:lnSpc>
              <a:spcBef>
                <a:spcPts val="770"/>
              </a:spcBef>
              <a:buClr>
                <a:srgbClr val="009DD9"/>
              </a:buClr>
              <a:buSzPct val="67187"/>
              <a:buFont typeface="Wingdings"/>
              <a:buChar char=""/>
              <a:tabLst>
                <a:tab pos="935355" algn="l"/>
              </a:tabLst>
            </a:pPr>
            <a:r>
              <a:rPr sz="3200" spc="-40" dirty="0">
                <a:latin typeface="Georgia"/>
                <a:cs typeface="Georgia"/>
              </a:rPr>
              <a:t>Security</a:t>
            </a:r>
            <a:r>
              <a:rPr sz="3200" spc="-55" dirty="0">
                <a:latin typeface="Georgia"/>
                <a:cs typeface="Georgia"/>
              </a:rPr>
              <a:t> </a:t>
            </a:r>
            <a:r>
              <a:rPr sz="3200" spc="-60" dirty="0">
                <a:latin typeface="Georgia"/>
                <a:cs typeface="Georgia"/>
              </a:rPr>
              <a:t>issues</a:t>
            </a:r>
            <a:endParaRPr sz="3200">
              <a:latin typeface="Georgia"/>
              <a:cs typeface="Georgia"/>
            </a:endParaRPr>
          </a:p>
          <a:p>
            <a:pPr marL="934719" lvl="1" indent="-255270">
              <a:lnSpc>
                <a:spcPct val="100000"/>
              </a:lnSpc>
              <a:spcBef>
                <a:spcPts val="770"/>
              </a:spcBef>
              <a:buClr>
                <a:srgbClr val="009DD9"/>
              </a:buClr>
              <a:buSzPct val="67187"/>
              <a:buFont typeface="Wingdings"/>
              <a:buChar char=""/>
              <a:tabLst>
                <a:tab pos="935355" algn="l"/>
              </a:tabLst>
            </a:pPr>
            <a:r>
              <a:rPr sz="3200" spc="-45" dirty="0">
                <a:latin typeface="Georgia"/>
                <a:cs typeface="Georgia"/>
              </a:rPr>
              <a:t>Limited</a:t>
            </a:r>
            <a:r>
              <a:rPr sz="3200" spc="-60" dirty="0">
                <a:latin typeface="Georgia"/>
                <a:cs typeface="Georgia"/>
              </a:rPr>
              <a:t> </a:t>
            </a:r>
            <a:r>
              <a:rPr sz="3200" spc="-35" dirty="0">
                <a:latin typeface="Georgia"/>
                <a:cs typeface="Georgia"/>
              </a:rPr>
              <a:t>applications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77089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Architecture </a:t>
            </a:r>
            <a:r>
              <a:rPr spc="-5" dirty="0"/>
              <a:t>of</a:t>
            </a:r>
            <a:r>
              <a:rPr spc="-60" dirty="0"/>
              <a:t> </a:t>
            </a:r>
            <a:r>
              <a:rPr spc="-5" dirty="0"/>
              <a:t>SaaS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0259" y="1943227"/>
            <a:ext cx="7481570" cy="2968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55448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Georgia"/>
                <a:cs typeface="Georgia"/>
              </a:rPr>
              <a:t>Application </a:t>
            </a:r>
            <a:r>
              <a:rPr sz="3200" spc="-35" dirty="0">
                <a:latin typeface="Georgia"/>
                <a:cs typeface="Georgia"/>
              </a:rPr>
              <a:t>design </a:t>
            </a:r>
            <a:r>
              <a:rPr sz="3200" spc="-50" dirty="0">
                <a:latin typeface="Georgia"/>
                <a:cs typeface="Georgia"/>
              </a:rPr>
              <a:t>for </a:t>
            </a:r>
            <a:r>
              <a:rPr sz="3200" spc="-120" dirty="0">
                <a:latin typeface="Georgia"/>
                <a:cs typeface="Georgia"/>
              </a:rPr>
              <a:t>SaaS </a:t>
            </a:r>
            <a:r>
              <a:rPr sz="3200" spc="-40" dirty="0">
                <a:latin typeface="Georgia"/>
                <a:cs typeface="Georgia"/>
              </a:rPr>
              <a:t>or  </a:t>
            </a:r>
            <a:r>
              <a:rPr sz="3200" spc="-10" dirty="0">
                <a:latin typeface="Georgia"/>
                <a:cs typeface="Georgia"/>
              </a:rPr>
              <a:t>cloud </a:t>
            </a:r>
            <a:r>
              <a:rPr sz="3200" spc="-50" dirty="0">
                <a:latin typeface="Georgia"/>
                <a:cs typeface="Georgia"/>
              </a:rPr>
              <a:t>infrastructure </a:t>
            </a:r>
            <a:r>
              <a:rPr sz="3200" spc="-60" dirty="0">
                <a:latin typeface="Georgia"/>
                <a:cs typeface="Georgia"/>
              </a:rPr>
              <a:t>requires </a:t>
            </a:r>
            <a:r>
              <a:rPr sz="3200" spc="-75" dirty="0">
                <a:latin typeface="Georgia"/>
                <a:cs typeface="Georgia"/>
              </a:rPr>
              <a:t>a </a:t>
            </a:r>
            <a:r>
              <a:rPr sz="3200" spc="-40" dirty="0">
                <a:latin typeface="Georgia"/>
                <a:cs typeface="Georgia"/>
              </a:rPr>
              <a:t>number </a:t>
            </a:r>
            <a:r>
              <a:rPr sz="3200" spc="-25" dirty="0">
                <a:latin typeface="Georgia"/>
                <a:cs typeface="Georgia"/>
              </a:rPr>
              <a:t>of  </a:t>
            </a:r>
            <a:r>
              <a:rPr sz="3200" spc="-40" dirty="0">
                <a:latin typeface="Georgia"/>
                <a:cs typeface="Georgia"/>
              </a:rPr>
              <a:t>key considerations </a:t>
            </a:r>
            <a:r>
              <a:rPr sz="3200" spc="-15" dirty="0">
                <a:latin typeface="Georgia"/>
                <a:cs typeface="Georgia"/>
              </a:rPr>
              <a:t>to </a:t>
            </a:r>
            <a:r>
              <a:rPr sz="3200" spc="-60" dirty="0">
                <a:latin typeface="Georgia"/>
                <a:cs typeface="Georgia"/>
              </a:rPr>
              <a:t>leverage </a:t>
            </a:r>
            <a:r>
              <a:rPr sz="3200" spc="-5" dirty="0">
                <a:latin typeface="Georgia"/>
                <a:cs typeface="Georgia"/>
              </a:rPr>
              <a:t>the </a:t>
            </a:r>
            <a:r>
              <a:rPr sz="3200" spc="-25" dirty="0">
                <a:latin typeface="Georgia"/>
                <a:cs typeface="Georgia"/>
              </a:rPr>
              <a:t>benefits  </a:t>
            </a:r>
            <a:r>
              <a:rPr sz="3200" spc="-50" dirty="0">
                <a:latin typeface="Georgia"/>
                <a:cs typeface="Georgia"/>
              </a:rPr>
              <a:t>delivered </a:t>
            </a:r>
            <a:r>
              <a:rPr sz="3200" spc="-45" dirty="0">
                <a:latin typeface="Georgia"/>
                <a:cs typeface="Georgia"/>
              </a:rPr>
              <a:t>by </a:t>
            </a:r>
            <a:r>
              <a:rPr sz="3200" dirty="0">
                <a:latin typeface="Georgia"/>
                <a:cs typeface="Georgia"/>
              </a:rPr>
              <a:t>the </a:t>
            </a:r>
            <a:r>
              <a:rPr sz="3200" spc="-20" dirty="0">
                <a:latin typeface="Georgia"/>
                <a:cs typeface="Georgia"/>
              </a:rPr>
              <a:t>cloud. </a:t>
            </a:r>
            <a:r>
              <a:rPr sz="3200" spc="-15" dirty="0">
                <a:latin typeface="Georgia"/>
                <a:cs typeface="Georgia"/>
              </a:rPr>
              <a:t>The </a:t>
            </a:r>
            <a:r>
              <a:rPr sz="3200" spc="-35" dirty="0">
                <a:latin typeface="Georgia"/>
                <a:cs typeface="Georgia"/>
              </a:rPr>
              <a:t>design </a:t>
            </a:r>
            <a:r>
              <a:rPr sz="3200" spc="-20" dirty="0">
                <a:latin typeface="Georgia"/>
                <a:cs typeface="Georgia"/>
              </a:rPr>
              <a:t>of </a:t>
            </a:r>
            <a:r>
              <a:rPr sz="3200" spc="-5" dirty="0">
                <a:latin typeface="Georgia"/>
                <a:cs typeface="Georgia"/>
              </a:rPr>
              <a:t>the  </a:t>
            </a:r>
            <a:r>
              <a:rPr sz="3200" spc="-35" dirty="0">
                <a:latin typeface="Georgia"/>
                <a:cs typeface="Georgia"/>
              </a:rPr>
              <a:t>traditional applications </a:t>
            </a:r>
            <a:r>
              <a:rPr sz="3200" spc="-40" dirty="0">
                <a:latin typeface="Georgia"/>
                <a:cs typeface="Georgia"/>
              </a:rPr>
              <a:t>considered</a:t>
            </a:r>
            <a:r>
              <a:rPr sz="3200" spc="-80" dirty="0">
                <a:latin typeface="Georgia"/>
                <a:cs typeface="Georgia"/>
              </a:rPr>
              <a:t> </a:t>
            </a:r>
            <a:r>
              <a:rPr sz="3200" spc="-25" dirty="0">
                <a:latin typeface="Georgia"/>
                <a:cs typeface="Georgia"/>
              </a:rPr>
              <a:t>limited  </a:t>
            </a:r>
            <a:r>
              <a:rPr sz="3200" spc="-65" dirty="0">
                <a:latin typeface="Georgia"/>
                <a:cs typeface="Georgia"/>
              </a:rPr>
              <a:t>resources.</a:t>
            </a:r>
            <a:endParaRPr sz="3200" dirty="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76327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Architecture </a:t>
            </a:r>
            <a:r>
              <a:rPr spc="-5" dirty="0"/>
              <a:t>of</a:t>
            </a:r>
            <a:r>
              <a:rPr spc="-60" dirty="0"/>
              <a:t> </a:t>
            </a:r>
            <a:r>
              <a:rPr spc="-5" dirty="0"/>
              <a:t>SaaS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4" y="2344648"/>
            <a:ext cx="7948295" cy="352404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Georgia"/>
                <a:cs typeface="Georgia"/>
              </a:rPr>
              <a:t>Vertical</a:t>
            </a:r>
            <a:r>
              <a:rPr sz="2600" spc="10" dirty="0">
                <a:latin typeface="Georgia"/>
                <a:cs typeface="Georgia"/>
              </a:rPr>
              <a:t> </a:t>
            </a:r>
            <a:r>
              <a:rPr sz="2600" spc="-100" dirty="0">
                <a:latin typeface="Georgia"/>
                <a:cs typeface="Georgia"/>
              </a:rPr>
              <a:t>SaaS</a:t>
            </a:r>
            <a:endParaRPr sz="2600">
              <a:latin typeface="Georgia"/>
              <a:cs typeface="Georgia"/>
            </a:endParaRPr>
          </a:p>
          <a:p>
            <a:pPr marL="286385" marR="5080" indent="640080">
              <a:lnSpc>
                <a:spcPct val="100000"/>
              </a:lnSpc>
              <a:spcBef>
                <a:spcPts val="625"/>
              </a:spcBef>
            </a:pPr>
            <a:r>
              <a:rPr sz="2600" spc="10" dirty="0">
                <a:latin typeface="Georgia"/>
                <a:cs typeface="Georgia"/>
              </a:rPr>
              <a:t>A </a:t>
            </a:r>
            <a:r>
              <a:rPr sz="2600" spc="-50" dirty="0">
                <a:latin typeface="Georgia"/>
                <a:cs typeface="Georgia"/>
              </a:rPr>
              <a:t>Software </a:t>
            </a:r>
            <a:r>
              <a:rPr sz="2600" spc="-10" dirty="0">
                <a:latin typeface="Georgia"/>
                <a:cs typeface="Georgia"/>
              </a:rPr>
              <a:t>which </a:t>
            </a:r>
            <a:r>
              <a:rPr sz="2600" spc="-55" dirty="0">
                <a:latin typeface="Georgia"/>
                <a:cs typeface="Georgia"/>
              </a:rPr>
              <a:t>answers </a:t>
            </a:r>
            <a:r>
              <a:rPr sz="2600" spc="-5" dirty="0">
                <a:latin typeface="Georgia"/>
                <a:cs typeface="Georgia"/>
              </a:rPr>
              <a:t>the </a:t>
            </a:r>
            <a:r>
              <a:rPr sz="2600" spc="-30" dirty="0">
                <a:latin typeface="Georgia"/>
                <a:cs typeface="Georgia"/>
              </a:rPr>
              <a:t>needs </a:t>
            </a:r>
            <a:r>
              <a:rPr sz="2600" spc="-20" dirty="0">
                <a:latin typeface="Georgia"/>
                <a:cs typeface="Georgia"/>
              </a:rPr>
              <a:t>of </a:t>
            </a:r>
            <a:r>
              <a:rPr sz="2600" spc="-65" dirty="0">
                <a:latin typeface="Georgia"/>
                <a:cs typeface="Georgia"/>
              </a:rPr>
              <a:t>a </a:t>
            </a:r>
            <a:r>
              <a:rPr sz="2600" spc="-15" dirty="0">
                <a:latin typeface="Georgia"/>
                <a:cs typeface="Georgia"/>
              </a:rPr>
              <a:t>specific  </a:t>
            </a:r>
            <a:r>
              <a:rPr sz="2600" spc="-30" dirty="0">
                <a:latin typeface="Georgia"/>
                <a:cs typeface="Georgia"/>
              </a:rPr>
              <a:t>industry </a:t>
            </a:r>
            <a:r>
              <a:rPr sz="2600" spc="-35" dirty="0">
                <a:latin typeface="Georgia"/>
                <a:cs typeface="Georgia"/>
              </a:rPr>
              <a:t>(e.g., </a:t>
            </a:r>
            <a:r>
              <a:rPr sz="2600" spc="-40" dirty="0">
                <a:latin typeface="Georgia"/>
                <a:cs typeface="Georgia"/>
              </a:rPr>
              <a:t>software </a:t>
            </a:r>
            <a:r>
              <a:rPr sz="2600" spc="-45" dirty="0">
                <a:latin typeface="Georgia"/>
                <a:cs typeface="Georgia"/>
              </a:rPr>
              <a:t>for </a:t>
            </a:r>
            <a:r>
              <a:rPr sz="2600" dirty="0">
                <a:latin typeface="Georgia"/>
                <a:cs typeface="Georgia"/>
              </a:rPr>
              <a:t>the </a:t>
            </a:r>
            <a:r>
              <a:rPr sz="2600" spc="-25" dirty="0">
                <a:latin typeface="Georgia"/>
                <a:cs typeface="Georgia"/>
              </a:rPr>
              <a:t>healthcare,</a:t>
            </a:r>
            <a:r>
              <a:rPr sz="2600" spc="-225" dirty="0">
                <a:latin typeface="Georgia"/>
                <a:cs typeface="Georgia"/>
              </a:rPr>
              <a:t> </a:t>
            </a:r>
            <a:r>
              <a:rPr sz="2600" spc="-30" dirty="0">
                <a:latin typeface="Georgia"/>
                <a:cs typeface="Georgia"/>
              </a:rPr>
              <a:t>agriculture,  </a:t>
            </a:r>
            <a:r>
              <a:rPr sz="2600" spc="-50" dirty="0">
                <a:latin typeface="Georgia"/>
                <a:cs typeface="Georgia"/>
              </a:rPr>
              <a:t>real </a:t>
            </a:r>
            <a:r>
              <a:rPr sz="2600" spc="-25" dirty="0">
                <a:latin typeface="Georgia"/>
                <a:cs typeface="Georgia"/>
              </a:rPr>
              <a:t>estate, finance</a:t>
            </a:r>
            <a:r>
              <a:rPr sz="2600" spc="-35" dirty="0">
                <a:latin typeface="Georgia"/>
                <a:cs typeface="Georgia"/>
              </a:rPr>
              <a:t> industries)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25" dirty="0">
                <a:latin typeface="Georgia"/>
                <a:cs typeface="Georgia"/>
              </a:rPr>
              <a:t>Horizontal</a:t>
            </a:r>
            <a:r>
              <a:rPr sz="2600" spc="20" dirty="0">
                <a:latin typeface="Georgia"/>
                <a:cs typeface="Georgia"/>
              </a:rPr>
              <a:t> </a:t>
            </a:r>
            <a:r>
              <a:rPr sz="2600" spc="-100" dirty="0">
                <a:latin typeface="Georgia"/>
                <a:cs typeface="Georgia"/>
              </a:rPr>
              <a:t>SaaS</a:t>
            </a:r>
            <a:endParaRPr sz="2600">
              <a:latin typeface="Georgia"/>
              <a:cs typeface="Georgia"/>
            </a:endParaRPr>
          </a:p>
          <a:p>
            <a:pPr marL="286385" marR="146050" indent="640080">
              <a:lnSpc>
                <a:spcPct val="100000"/>
              </a:lnSpc>
              <a:spcBef>
                <a:spcPts val="625"/>
              </a:spcBef>
            </a:pPr>
            <a:r>
              <a:rPr sz="2600" spc="-15" dirty="0">
                <a:latin typeface="Georgia"/>
                <a:cs typeface="Georgia"/>
              </a:rPr>
              <a:t>The</a:t>
            </a:r>
            <a:r>
              <a:rPr sz="2600" spc="-75" dirty="0">
                <a:latin typeface="Georgia"/>
                <a:cs typeface="Georgia"/>
              </a:rPr>
              <a:t> </a:t>
            </a:r>
            <a:r>
              <a:rPr sz="2600" spc="-25" dirty="0">
                <a:latin typeface="Georgia"/>
                <a:cs typeface="Georgia"/>
              </a:rPr>
              <a:t>products</a:t>
            </a:r>
            <a:r>
              <a:rPr sz="2600" spc="-120" dirty="0">
                <a:latin typeface="Georgia"/>
                <a:cs typeface="Georgia"/>
              </a:rPr>
              <a:t> </a:t>
            </a:r>
            <a:r>
              <a:rPr sz="2600" spc="-10" dirty="0">
                <a:latin typeface="Georgia"/>
                <a:cs typeface="Georgia"/>
              </a:rPr>
              <a:t>which</a:t>
            </a:r>
            <a:r>
              <a:rPr sz="2600" spc="-30" dirty="0">
                <a:latin typeface="Georgia"/>
                <a:cs typeface="Georgia"/>
              </a:rPr>
              <a:t> </a:t>
            </a:r>
            <a:r>
              <a:rPr sz="2600" spc="-25" dirty="0">
                <a:latin typeface="Georgia"/>
                <a:cs typeface="Georgia"/>
              </a:rPr>
              <a:t>focus</a:t>
            </a:r>
            <a:r>
              <a:rPr sz="2600" spc="-120" dirty="0">
                <a:latin typeface="Georgia"/>
                <a:cs typeface="Georgia"/>
              </a:rPr>
              <a:t> </a:t>
            </a:r>
            <a:r>
              <a:rPr sz="2600" spc="-10" dirty="0">
                <a:latin typeface="Georgia"/>
                <a:cs typeface="Georgia"/>
              </a:rPr>
              <a:t>on</a:t>
            </a:r>
            <a:r>
              <a:rPr sz="2600" spc="-85" dirty="0">
                <a:latin typeface="Georgia"/>
                <a:cs typeface="Georgia"/>
              </a:rPr>
              <a:t> </a:t>
            </a:r>
            <a:r>
              <a:rPr sz="2600" spc="-65" dirty="0">
                <a:latin typeface="Georgia"/>
                <a:cs typeface="Georgia"/>
              </a:rPr>
              <a:t>a</a:t>
            </a:r>
            <a:r>
              <a:rPr sz="2600" spc="-95" dirty="0">
                <a:latin typeface="Georgia"/>
                <a:cs typeface="Georgia"/>
              </a:rPr>
              <a:t> </a:t>
            </a:r>
            <a:r>
              <a:rPr sz="2600" spc="-40" dirty="0">
                <a:latin typeface="Georgia"/>
                <a:cs typeface="Georgia"/>
              </a:rPr>
              <a:t>software</a:t>
            </a:r>
            <a:r>
              <a:rPr sz="2600" spc="-135" dirty="0">
                <a:latin typeface="Georgia"/>
                <a:cs typeface="Georgia"/>
              </a:rPr>
              <a:t> </a:t>
            </a:r>
            <a:r>
              <a:rPr sz="2600" spc="-30" dirty="0">
                <a:latin typeface="Georgia"/>
                <a:cs typeface="Georgia"/>
              </a:rPr>
              <a:t>category  </a:t>
            </a:r>
            <a:r>
              <a:rPr sz="2600" spc="-35" dirty="0">
                <a:latin typeface="Georgia"/>
                <a:cs typeface="Georgia"/>
              </a:rPr>
              <a:t>(marketing, </a:t>
            </a:r>
            <a:r>
              <a:rPr sz="2600" spc="-50" dirty="0">
                <a:latin typeface="Georgia"/>
                <a:cs typeface="Georgia"/>
              </a:rPr>
              <a:t>sales, </a:t>
            </a:r>
            <a:r>
              <a:rPr sz="2600" spc="-30" dirty="0">
                <a:latin typeface="Georgia"/>
                <a:cs typeface="Georgia"/>
              </a:rPr>
              <a:t>developer tools, </a:t>
            </a:r>
            <a:r>
              <a:rPr sz="2600" spc="-90" dirty="0">
                <a:latin typeface="Georgia"/>
                <a:cs typeface="Georgia"/>
              </a:rPr>
              <a:t>HR) </a:t>
            </a:r>
            <a:r>
              <a:rPr sz="2600" spc="-5" dirty="0">
                <a:latin typeface="Georgia"/>
                <a:cs typeface="Georgia"/>
              </a:rPr>
              <a:t>but </a:t>
            </a:r>
            <a:r>
              <a:rPr sz="2600" spc="-60" dirty="0">
                <a:latin typeface="Georgia"/>
                <a:cs typeface="Georgia"/>
              </a:rPr>
              <a:t>are  </a:t>
            </a:r>
            <a:r>
              <a:rPr sz="2600" spc="-30" dirty="0">
                <a:latin typeface="Georgia"/>
                <a:cs typeface="Georgia"/>
              </a:rPr>
              <a:t>industry</a:t>
            </a:r>
            <a:r>
              <a:rPr sz="2600" spc="-135" dirty="0">
                <a:latin typeface="Georgia"/>
                <a:cs typeface="Georgia"/>
              </a:rPr>
              <a:t> </a:t>
            </a:r>
            <a:r>
              <a:rPr sz="2600" spc="-20" dirty="0">
                <a:latin typeface="Georgia"/>
                <a:cs typeface="Georgia"/>
              </a:rPr>
              <a:t>agnostic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10289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828" y="0"/>
              <a:ext cx="9145590" cy="6857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066800"/>
            <a:ext cx="8077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COURSE OBJECTIVES </a:t>
            </a:r>
            <a:endParaRPr lang="en-US" sz="2800" b="1" dirty="0" smtClean="0"/>
          </a:p>
          <a:p>
            <a:pPr algn="just"/>
            <a:r>
              <a:rPr lang="en-US" sz="2800" dirty="0" smtClean="0"/>
              <a:t>➢ </a:t>
            </a:r>
            <a:r>
              <a:rPr lang="en-US" sz="2800" dirty="0"/>
              <a:t>To understand the basic concepts of cloud computing and cloud enables. </a:t>
            </a:r>
            <a:endParaRPr lang="en-US" sz="2800" dirty="0" smtClean="0"/>
          </a:p>
          <a:p>
            <a:pPr algn="just"/>
            <a:r>
              <a:rPr lang="en-US" sz="2800" dirty="0" smtClean="0"/>
              <a:t>➢ </a:t>
            </a:r>
            <a:r>
              <a:rPr lang="en-US" sz="2800" dirty="0"/>
              <a:t>To understand cloud services and Multi-tenancy computing. </a:t>
            </a:r>
            <a:endParaRPr lang="en-US" sz="2800" dirty="0" smtClean="0"/>
          </a:p>
          <a:p>
            <a:pPr algn="just"/>
            <a:r>
              <a:rPr lang="en-US" sz="2800" dirty="0" smtClean="0"/>
              <a:t>➢ </a:t>
            </a:r>
            <a:r>
              <a:rPr lang="en-US" sz="2800" dirty="0"/>
              <a:t>To study about various models of cloud environments and virtualization. </a:t>
            </a:r>
            <a:endParaRPr lang="en-US" sz="2800" dirty="0" smtClean="0"/>
          </a:p>
          <a:p>
            <a:pPr algn="just"/>
            <a:r>
              <a:rPr lang="en-US" sz="2800" dirty="0" smtClean="0"/>
              <a:t>➢ </a:t>
            </a:r>
            <a:r>
              <a:rPr lang="en-US" sz="2800" dirty="0"/>
              <a:t>To manage the cloud computing infrastructure with security. </a:t>
            </a:r>
            <a:endParaRPr lang="en-US" sz="2800" dirty="0" smtClean="0"/>
          </a:p>
          <a:p>
            <a:pPr algn="just"/>
            <a:r>
              <a:rPr lang="en-US" sz="2800" dirty="0" smtClean="0"/>
              <a:t>➢ </a:t>
            </a:r>
            <a:r>
              <a:rPr lang="en-US" sz="2800" dirty="0"/>
              <a:t>To gain knowledge of cloud and to understand about Fog, edge computing.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884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10289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828" y="0"/>
              <a:ext cx="9145590" cy="6857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85471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SaaS</a:t>
            </a:r>
            <a:r>
              <a:rPr spc="-70" dirty="0"/>
              <a:t> </a:t>
            </a:r>
            <a:r>
              <a:rPr spc="-25" dirty="0"/>
              <a:t>providers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869162"/>
            <a:ext cx="3282950" cy="2877711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70" dirty="0">
                <a:latin typeface="Georgia"/>
                <a:cs typeface="Georgia"/>
              </a:rPr>
              <a:t>SalesForce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55" dirty="0">
                <a:latin typeface="Georgia"/>
                <a:cs typeface="Georgia"/>
              </a:rPr>
              <a:t>LinkedIn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55" dirty="0">
                <a:latin typeface="Georgia"/>
                <a:cs typeface="Georgia"/>
              </a:rPr>
              <a:t>Workday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30" dirty="0">
                <a:latin typeface="Georgia"/>
                <a:cs typeface="Georgia"/>
              </a:rPr>
              <a:t>Netsuite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Georgia"/>
                <a:cs typeface="Georgia"/>
              </a:rPr>
              <a:t>ServiceNow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20" dirty="0">
                <a:latin typeface="Georgia"/>
                <a:cs typeface="Georgia"/>
              </a:rPr>
              <a:t>Concur</a:t>
            </a:r>
            <a:r>
              <a:rPr sz="2600" spc="-140" dirty="0">
                <a:latin typeface="Georgia"/>
                <a:cs typeface="Georgia"/>
              </a:rPr>
              <a:t> </a:t>
            </a:r>
            <a:r>
              <a:rPr sz="2600" spc="-70" dirty="0">
                <a:latin typeface="Georgia"/>
                <a:cs typeface="Georgia"/>
              </a:rPr>
              <a:t>Technologies</a:t>
            </a:r>
            <a:endParaRPr sz="2600" dirty="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45085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Advantages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869160"/>
            <a:ext cx="3430904" cy="144655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Georgia"/>
                <a:cs typeface="Georgia"/>
              </a:rPr>
              <a:t>Easy </a:t>
            </a:r>
            <a:r>
              <a:rPr sz="2600" spc="-5" dirty="0">
                <a:latin typeface="Georgia"/>
                <a:cs typeface="Georgia"/>
              </a:rPr>
              <a:t>to</a:t>
            </a:r>
            <a:r>
              <a:rPr sz="2600" spc="-95" dirty="0">
                <a:latin typeface="Georgia"/>
                <a:cs typeface="Georgia"/>
              </a:rPr>
              <a:t> </a:t>
            </a:r>
            <a:r>
              <a:rPr sz="2600" spc="-40" dirty="0">
                <a:latin typeface="Georgia"/>
                <a:cs typeface="Georgia"/>
              </a:rPr>
              <a:t>use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35" dirty="0">
                <a:latin typeface="Georgia"/>
                <a:cs typeface="Georgia"/>
              </a:rPr>
              <a:t>Scalability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50" dirty="0">
                <a:latin typeface="Georgia"/>
                <a:cs typeface="Georgia"/>
              </a:rPr>
              <a:t>Vendor</a:t>
            </a:r>
            <a:r>
              <a:rPr sz="2600" spc="-155" dirty="0">
                <a:latin typeface="Georgia"/>
                <a:cs typeface="Georgia"/>
              </a:rPr>
              <a:t> </a:t>
            </a:r>
            <a:r>
              <a:rPr sz="2600" spc="-50" dirty="0">
                <a:latin typeface="Georgia"/>
                <a:cs typeface="Georgia"/>
              </a:rPr>
              <a:t>accountability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56515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Disadvantages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869162"/>
            <a:ext cx="2114550" cy="2877711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Georgia"/>
                <a:cs typeface="Georgia"/>
              </a:rPr>
              <a:t>Robustness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Georgia"/>
                <a:cs typeface="Georgia"/>
              </a:rPr>
              <a:t>Privacy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35" dirty="0">
                <a:latin typeface="Georgia"/>
                <a:cs typeface="Georgia"/>
              </a:rPr>
              <a:t>Security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Georgia"/>
                <a:cs typeface="Georgia"/>
              </a:rPr>
              <a:t>Reliability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25" dirty="0">
                <a:latin typeface="Georgia"/>
                <a:cs typeface="Georgia"/>
              </a:rPr>
              <a:t>Compliance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Georgia"/>
                <a:cs typeface="Georgia"/>
              </a:rPr>
              <a:t>Performance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54229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Conclusion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898778"/>
            <a:ext cx="7646670" cy="16908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spc="-55" dirty="0">
                <a:latin typeface="Georgia"/>
                <a:cs typeface="Georgia"/>
              </a:rPr>
              <a:t>Use </a:t>
            </a:r>
            <a:r>
              <a:rPr sz="2600" spc="-20" dirty="0">
                <a:latin typeface="Georgia"/>
                <a:cs typeface="Georgia"/>
              </a:rPr>
              <a:t>of </a:t>
            </a:r>
            <a:r>
              <a:rPr sz="2600" spc="-100" dirty="0">
                <a:latin typeface="Georgia"/>
                <a:cs typeface="Georgia"/>
              </a:rPr>
              <a:t>SaaS </a:t>
            </a:r>
            <a:r>
              <a:rPr sz="2600" spc="-35" dirty="0">
                <a:latin typeface="Georgia"/>
                <a:cs typeface="Georgia"/>
              </a:rPr>
              <a:t>services </a:t>
            </a:r>
            <a:r>
              <a:rPr sz="2600" spc="-55" dirty="0">
                <a:latin typeface="Georgia"/>
                <a:cs typeface="Georgia"/>
              </a:rPr>
              <a:t>is </a:t>
            </a:r>
            <a:r>
              <a:rPr sz="2600" spc="-50" dirty="0">
                <a:latin typeface="Georgia"/>
                <a:cs typeface="Georgia"/>
              </a:rPr>
              <a:t>pervasive </a:t>
            </a:r>
            <a:r>
              <a:rPr sz="2600" spc="-25" dirty="0">
                <a:latin typeface="Georgia"/>
                <a:cs typeface="Georgia"/>
              </a:rPr>
              <a:t>in </a:t>
            </a:r>
            <a:r>
              <a:rPr sz="2600" spc="-5" dirty="0">
                <a:latin typeface="Georgia"/>
                <a:cs typeface="Georgia"/>
              </a:rPr>
              <a:t>the </a:t>
            </a:r>
            <a:r>
              <a:rPr sz="2600" spc="-25" dirty="0">
                <a:latin typeface="Georgia"/>
                <a:cs typeface="Georgia"/>
              </a:rPr>
              <a:t>development  </a:t>
            </a:r>
            <a:r>
              <a:rPr sz="2600" spc="-35" dirty="0">
                <a:latin typeface="Georgia"/>
                <a:cs typeface="Georgia"/>
              </a:rPr>
              <a:t>and </a:t>
            </a:r>
            <a:r>
              <a:rPr sz="2600" spc="-25" dirty="0">
                <a:latin typeface="Georgia"/>
                <a:cs typeface="Georgia"/>
              </a:rPr>
              <a:t>deployment </a:t>
            </a:r>
            <a:r>
              <a:rPr sz="2600" spc="-20" dirty="0">
                <a:latin typeface="Georgia"/>
                <a:cs typeface="Georgia"/>
              </a:rPr>
              <a:t>of </a:t>
            </a:r>
            <a:r>
              <a:rPr sz="2600" spc="-30" dirty="0">
                <a:latin typeface="Georgia"/>
                <a:cs typeface="Georgia"/>
              </a:rPr>
              <a:t>modern</a:t>
            </a:r>
            <a:r>
              <a:rPr sz="2600" spc="-130" dirty="0">
                <a:latin typeface="Georgia"/>
                <a:cs typeface="Georgia"/>
              </a:rPr>
              <a:t> </a:t>
            </a:r>
            <a:r>
              <a:rPr sz="2600" spc="-30" dirty="0">
                <a:latin typeface="Georgia"/>
                <a:cs typeface="Georgia"/>
              </a:rPr>
              <a:t>applications</a:t>
            </a:r>
            <a:endParaRPr sz="2600" dirty="0">
              <a:latin typeface="Georgia"/>
              <a:cs typeface="Georgia"/>
            </a:endParaRPr>
          </a:p>
          <a:p>
            <a:pPr marL="286385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spc="-75" dirty="0">
                <a:latin typeface="Georgia"/>
                <a:cs typeface="Georgia"/>
              </a:rPr>
              <a:t>In </a:t>
            </a:r>
            <a:r>
              <a:rPr sz="2600" spc="-25" dirty="0">
                <a:latin typeface="Georgia"/>
                <a:cs typeface="Georgia"/>
              </a:rPr>
              <a:t>conclusion, </a:t>
            </a:r>
            <a:r>
              <a:rPr sz="2600" spc="-5" dirty="0">
                <a:latin typeface="Georgia"/>
                <a:cs typeface="Georgia"/>
              </a:rPr>
              <a:t>the </a:t>
            </a:r>
            <a:r>
              <a:rPr sz="2600" spc="-100" dirty="0">
                <a:latin typeface="Georgia"/>
                <a:cs typeface="Georgia"/>
              </a:rPr>
              <a:t>SaaS </a:t>
            </a:r>
            <a:r>
              <a:rPr sz="2600" spc="-5" dirty="0">
                <a:latin typeface="Georgia"/>
                <a:cs typeface="Georgia"/>
              </a:rPr>
              <a:t>methodology </a:t>
            </a:r>
            <a:r>
              <a:rPr sz="2600" spc="-50" dirty="0">
                <a:latin typeface="Georgia"/>
                <a:cs typeface="Georgia"/>
              </a:rPr>
              <a:t>is </a:t>
            </a:r>
            <a:r>
              <a:rPr sz="2600" spc="-45" dirty="0">
                <a:latin typeface="Georgia"/>
                <a:cs typeface="Georgia"/>
              </a:rPr>
              <a:t>very </a:t>
            </a:r>
            <a:r>
              <a:rPr sz="2600" spc="-40" dirty="0">
                <a:latin typeface="Georgia"/>
                <a:cs typeface="Georgia"/>
              </a:rPr>
              <a:t>mature  </a:t>
            </a:r>
            <a:r>
              <a:rPr sz="2600" spc="-35" dirty="0">
                <a:latin typeface="Georgia"/>
                <a:cs typeface="Georgia"/>
              </a:rPr>
              <a:t>and </a:t>
            </a:r>
            <a:r>
              <a:rPr sz="2600" spc="-25" dirty="0">
                <a:latin typeface="Georgia"/>
                <a:cs typeface="Georgia"/>
              </a:rPr>
              <a:t>would </a:t>
            </a:r>
            <a:r>
              <a:rPr sz="2600" spc="-50" dirty="0">
                <a:latin typeface="Georgia"/>
                <a:cs typeface="Georgia"/>
              </a:rPr>
              <a:t>play </a:t>
            </a:r>
            <a:r>
              <a:rPr sz="2600" spc="-65" dirty="0">
                <a:latin typeface="Georgia"/>
                <a:cs typeface="Georgia"/>
              </a:rPr>
              <a:t>a </a:t>
            </a:r>
            <a:r>
              <a:rPr sz="2600" spc="-35" dirty="0">
                <a:latin typeface="Georgia"/>
                <a:cs typeface="Georgia"/>
              </a:rPr>
              <a:t>central </a:t>
            </a:r>
            <a:r>
              <a:rPr sz="2600" spc="-5" dirty="0">
                <a:latin typeface="Georgia"/>
                <a:cs typeface="Georgia"/>
              </a:rPr>
              <a:t>to the </a:t>
            </a:r>
            <a:r>
              <a:rPr sz="2600" spc="-30" dirty="0">
                <a:latin typeface="Georgia"/>
                <a:cs typeface="Georgia"/>
              </a:rPr>
              <a:t>future </a:t>
            </a:r>
            <a:r>
              <a:rPr sz="2600" spc="-20" dirty="0">
                <a:latin typeface="Georgia"/>
                <a:cs typeface="Georgia"/>
              </a:rPr>
              <a:t>of</a:t>
            </a:r>
            <a:r>
              <a:rPr sz="2600" spc="-355" dirty="0">
                <a:latin typeface="Georgia"/>
                <a:cs typeface="Georgia"/>
              </a:rPr>
              <a:t> </a:t>
            </a:r>
            <a:r>
              <a:rPr sz="2600" spc="-25" dirty="0">
                <a:latin typeface="Georgia"/>
                <a:cs typeface="Georgia"/>
              </a:rPr>
              <a:t>computing.</a:t>
            </a:r>
            <a:endParaRPr sz="2600" dirty="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362158"/>
            <a:ext cx="79248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40" dirty="0"/>
              <a:t>Platform </a:t>
            </a:r>
            <a:r>
              <a:rPr sz="5400" spc="-220" dirty="0"/>
              <a:t>as </a:t>
            </a:r>
            <a:r>
              <a:rPr sz="5400" spc="-295" dirty="0"/>
              <a:t>a </a:t>
            </a:r>
            <a:r>
              <a:rPr sz="5400" spc="-305" dirty="0"/>
              <a:t>Service</a:t>
            </a:r>
            <a:r>
              <a:rPr sz="5400" spc="-1205" dirty="0"/>
              <a:t> </a:t>
            </a:r>
            <a:r>
              <a:rPr sz="5400" spc="-340" dirty="0"/>
              <a:t>(PaaS)</a:t>
            </a:r>
            <a:endParaRPr sz="5400" dirty="0"/>
          </a:p>
        </p:txBody>
      </p:sp>
      <p:sp>
        <p:nvSpPr>
          <p:cNvPr id="4" name="object 4"/>
          <p:cNvSpPr/>
          <p:nvPr/>
        </p:nvSpPr>
        <p:spPr>
          <a:xfrm>
            <a:off x="1143000" y="1524001"/>
            <a:ext cx="7086600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10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3" y="1083163"/>
            <a:ext cx="7848601" cy="5377180"/>
            <a:chOff x="2284654" y="1083161"/>
            <a:chExt cx="7134225" cy="5377180"/>
          </a:xfrm>
        </p:grpSpPr>
        <p:sp>
          <p:nvSpPr>
            <p:cNvPr id="3" name="object 3"/>
            <p:cNvSpPr/>
            <p:nvPr/>
          </p:nvSpPr>
          <p:spPr>
            <a:xfrm>
              <a:off x="2284654" y="1083161"/>
              <a:ext cx="7133696" cy="47065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77312" y="5789676"/>
              <a:ext cx="5731229" cy="6705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53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8" y="655843"/>
            <a:ext cx="80752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PaaS </a:t>
            </a:r>
            <a:r>
              <a:rPr spc="-200" dirty="0"/>
              <a:t>in </a:t>
            </a:r>
            <a:r>
              <a:rPr spc="-195" dirty="0"/>
              <a:t>Cloud</a:t>
            </a:r>
            <a:r>
              <a:rPr spc="-605" dirty="0"/>
              <a:t> </a:t>
            </a:r>
            <a:r>
              <a:rPr spc="-185" dirty="0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1454347"/>
            <a:ext cx="4724400" cy="4717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" y="1219202"/>
            <a:ext cx="3733800" cy="5592557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99085" marR="126364" indent="-287020" algn="just">
              <a:lnSpc>
                <a:spcPct val="150000"/>
              </a:lnSpc>
              <a:spcBef>
                <a:spcPts val="31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75" dirty="0">
                <a:latin typeface="Arial" panose="020B0604020202020204" pitchFamily="34" charset="0"/>
                <a:cs typeface="Arial" panose="020B0604020202020204" pitchFamily="34" charset="0"/>
              </a:rPr>
              <a:t>Includes services </a:t>
            </a:r>
            <a:r>
              <a:rPr sz="2000" spc="-85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2000" spc="-2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developing  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2000" spc="-75" dirty="0">
                <a:latin typeface="Arial" panose="020B0604020202020204" pitchFamily="34" charset="0"/>
                <a:cs typeface="Arial" panose="020B0604020202020204" pitchFamily="34" charset="0"/>
              </a:rPr>
              <a:t>deploying</a:t>
            </a:r>
            <a:r>
              <a:rPr sz="20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sz="2000" spc="-95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085" marR="36830" indent="-287020" algn="just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9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is an </a:t>
            </a: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abstracted 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-2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integrated  </a:t>
            </a:r>
            <a:r>
              <a:rPr sz="2000" spc="-75" dirty="0">
                <a:latin typeface="Arial" panose="020B0604020202020204" pitchFamily="34" charset="0"/>
                <a:cs typeface="Arial" panose="020B0604020202020204" pitchFamily="34" charset="0"/>
              </a:rPr>
              <a:t>cloud-based computing 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sz="2000" spc="-60" dirty="0"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the  </a:t>
            </a: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development,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running, 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and 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management </a:t>
            </a:r>
            <a:r>
              <a:rPr sz="20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-1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sz="2000" spc="-95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085" marR="66040" indent="-287020" algn="just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45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primary </a:t>
            </a:r>
            <a:r>
              <a:rPr sz="2000" spc="-90" dirty="0">
                <a:latin typeface="Arial" panose="020B0604020202020204" pitchFamily="34" charset="0"/>
                <a:cs typeface="Arial" panose="020B0604020202020204" pitchFamily="34" charset="0"/>
              </a:rPr>
              <a:t>value </a:t>
            </a:r>
            <a:r>
              <a:rPr sz="2000" spc="-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000" spc="-9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000" spc="-85" dirty="0">
                <a:latin typeface="Arial" panose="020B0604020202020204" pitchFamily="34" charset="0"/>
                <a:cs typeface="Arial" panose="020B0604020202020204" pitchFamily="34" charset="0"/>
              </a:rPr>
              <a:t>PaaS 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developers  </a:t>
            </a:r>
            <a:r>
              <a:rPr sz="2000" spc="-90" dirty="0">
                <a:latin typeface="Arial" panose="020B0604020202020204" pitchFamily="34" charset="0"/>
                <a:cs typeface="Arial" panose="020B0604020202020204" pitchFamily="34" charset="0"/>
              </a:rPr>
              <a:t>don’t </a:t>
            </a:r>
            <a:r>
              <a:rPr sz="2000" spc="-85" dirty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sz="2000" spc="-75" dirty="0">
                <a:latin typeface="Arial" panose="020B0604020202020204" pitchFamily="34" charset="0"/>
                <a:cs typeface="Arial" panose="020B0604020202020204" pitchFamily="34" charset="0"/>
              </a:rPr>
              <a:t>to be concerned</a:t>
            </a:r>
            <a:r>
              <a:rPr sz="2000" spc="-3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85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085" algn="just">
              <a:lnSpc>
                <a:spcPct val="150000"/>
              </a:lnSpc>
            </a:pPr>
            <a:r>
              <a:rPr sz="2000" spc="-60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sz="2000" spc="-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lower-level details</a:t>
            </a:r>
            <a:r>
              <a:rPr sz="2000" spc="-3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085" marR="32384" algn="just">
              <a:lnSpc>
                <a:spcPct val="150000"/>
              </a:lnSpc>
              <a:spcBef>
                <a:spcPts val="125"/>
              </a:spcBef>
            </a:pP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000" spc="-90" dirty="0">
                <a:latin typeface="Arial" panose="020B0604020202020204" pitchFamily="34" charset="0"/>
                <a:cs typeface="Arial" panose="020B0604020202020204" pitchFamily="34" charset="0"/>
              </a:rPr>
              <a:t>environment. </a:t>
            </a:r>
            <a:endParaRPr sz="1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50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956" y="198567"/>
            <a:ext cx="60940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45" dirty="0"/>
              <a:t>What </a:t>
            </a:r>
            <a:r>
              <a:rPr spc="-180" dirty="0"/>
              <a:t>is </a:t>
            </a:r>
            <a:r>
              <a:rPr spc="-229" dirty="0"/>
              <a:t>PaaS</a:t>
            </a:r>
            <a:r>
              <a:rPr spc="-740" dirty="0"/>
              <a:t> </a:t>
            </a:r>
            <a:r>
              <a:rPr spc="42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0878" y="1295403"/>
            <a:ext cx="8382000" cy="406521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5080" indent="-229235" algn="just">
              <a:lnSpc>
                <a:spcPct val="15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PaaS, </a:t>
            </a:r>
            <a:r>
              <a:rPr sz="2400" dirty="0">
                <a:latin typeface="Carlito"/>
                <a:cs typeface="Carlito"/>
              </a:rPr>
              <a:t>is a </a:t>
            </a:r>
            <a:r>
              <a:rPr sz="2400" spc="-10" dirty="0">
                <a:latin typeface="Carlito"/>
                <a:cs typeface="Carlito"/>
              </a:rPr>
              <a:t>category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b="1" spc="-5" dirty="0">
                <a:latin typeface="Carlito"/>
                <a:cs typeface="Carlito"/>
              </a:rPr>
              <a:t>cloud computing </a:t>
            </a:r>
            <a:r>
              <a:rPr sz="2400" spc="-10" dirty="0">
                <a:latin typeface="Carlito"/>
                <a:cs typeface="Carlito"/>
              </a:rPr>
              <a:t>that provides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b="1" spc="-10" dirty="0">
                <a:latin typeface="Carlito"/>
                <a:cs typeface="Carlito"/>
              </a:rPr>
              <a:t>platform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environment  to </a:t>
            </a:r>
            <a:r>
              <a:rPr sz="2400" spc="-5" dirty="0">
                <a:latin typeface="Carlito"/>
                <a:cs typeface="Carlito"/>
              </a:rPr>
              <a:t>allow </a:t>
            </a:r>
            <a:r>
              <a:rPr sz="2400" spc="-10" dirty="0">
                <a:latin typeface="Carlito"/>
                <a:cs typeface="Carlito"/>
              </a:rPr>
              <a:t>developers to </a:t>
            </a:r>
            <a:r>
              <a:rPr sz="2400" spc="-5" dirty="0">
                <a:latin typeface="Carlito"/>
                <a:cs typeface="Carlito"/>
              </a:rPr>
              <a:t>build applications </a:t>
            </a:r>
            <a:r>
              <a:rPr sz="2400" dirty="0">
                <a:latin typeface="Carlito"/>
                <a:cs typeface="Carlito"/>
              </a:rPr>
              <a:t>and services </a:t>
            </a:r>
            <a:r>
              <a:rPr sz="2400" spc="-15" dirty="0">
                <a:latin typeface="Carlito"/>
                <a:cs typeface="Carlito"/>
              </a:rPr>
              <a:t>over </a:t>
            </a:r>
            <a:r>
              <a:rPr sz="2400" b="1" spc="-5" dirty="0">
                <a:latin typeface="Carlito"/>
                <a:cs typeface="Carlito"/>
              </a:rPr>
              <a:t>the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spc="-15" dirty="0">
                <a:latin typeface="Carlito"/>
                <a:cs typeface="Carlito"/>
              </a:rPr>
              <a:t>Internet</a:t>
            </a:r>
            <a:r>
              <a:rPr sz="2400" spc="-15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445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arlito"/>
                <a:cs typeface="Carlito"/>
              </a:rPr>
              <a:t>A </a:t>
            </a:r>
            <a:r>
              <a:rPr sz="2400" spc="-20" dirty="0">
                <a:latin typeface="Carlito"/>
                <a:cs typeface="Carlito"/>
              </a:rPr>
              <a:t>“cloud </a:t>
            </a:r>
            <a:r>
              <a:rPr sz="2400" spc="-15" dirty="0">
                <a:latin typeface="Carlito"/>
                <a:cs typeface="Carlito"/>
              </a:rPr>
              <a:t>aware” </a:t>
            </a:r>
            <a:r>
              <a:rPr sz="2400" b="1" spc="-5" dirty="0">
                <a:latin typeface="Carlito"/>
                <a:cs typeface="Carlito"/>
              </a:rPr>
              <a:t>application </a:t>
            </a:r>
            <a:r>
              <a:rPr sz="2400" b="1" spc="-10" dirty="0">
                <a:latin typeface="Carlito"/>
                <a:cs typeface="Carlito"/>
              </a:rPr>
              <a:t>development </a:t>
            </a:r>
            <a:r>
              <a:rPr sz="2400" b="1" dirty="0">
                <a:latin typeface="Carlito"/>
                <a:cs typeface="Carlito"/>
              </a:rPr>
              <a:t>and </a:t>
            </a:r>
            <a:r>
              <a:rPr sz="2400" b="1" spc="-5" dirty="0">
                <a:latin typeface="Carlito"/>
                <a:cs typeface="Carlito"/>
              </a:rPr>
              <a:t>deployment</a:t>
            </a:r>
            <a:r>
              <a:rPr sz="2400" b="1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environment.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434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arlito"/>
                <a:cs typeface="Carlito"/>
              </a:rPr>
              <a:t>An </a:t>
            </a:r>
            <a:r>
              <a:rPr sz="2400" b="1" spc="-10" dirty="0">
                <a:latin typeface="Carlito"/>
                <a:cs typeface="Carlito"/>
              </a:rPr>
              <a:t>abstraction </a:t>
            </a:r>
            <a:r>
              <a:rPr sz="2400" b="1" spc="-20" dirty="0">
                <a:latin typeface="Carlito"/>
                <a:cs typeface="Carlito"/>
              </a:rPr>
              <a:t>layer </a:t>
            </a:r>
            <a:r>
              <a:rPr sz="2400" spc="-5" dirty="0">
                <a:latin typeface="Carlito"/>
                <a:cs typeface="Carlito"/>
              </a:rPr>
              <a:t>between </a:t>
            </a:r>
            <a:r>
              <a:rPr sz="2400" spc="-10" dirty="0">
                <a:latin typeface="Carlito"/>
                <a:cs typeface="Carlito"/>
              </a:rPr>
              <a:t>your </a:t>
            </a:r>
            <a:r>
              <a:rPr sz="2400" dirty="0">
                <a:latin typeface="Carlito"/>
                <a:cs typeface="Carlito"/>
              </a:rPr>
              <a:t>cloud </a:t>
            </a:r>
            <a:r>
              <a:rPr sz="2400" spc="-5" dirty="0">
                <a:latin typeface="Carlito"/>
                <a:cs typeface="Carlito"/>
              </a:rPr>
              <a:t>application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your </a:t>
            </a:r>
            <a:r>
              <a:rPr sz="2400" dirty="0">
                <a:latin typeface="Carlito"/>
                <a:cs typeface="Carlito"/>
              </a:rPr>
              <a:t>IaaS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provider</a:t>
            </a:r>
            <a:r>
              <a:rPr sz="2400" spc="-35" dirty="0" smtClean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0889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956" y="198567"/>
            <a:ext cx="60940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45" dirty="0"/>
              <a:t>What </a:t>
            </a:r>
            <a:r>
              <a:rPr spc="-180" dirty="0"/>
              <a:t>is </a:t>
            </a:r>
            <a:r>
              <a:rPr spc="-229" dirty="0"/>
              <a:t>PaaS</a:t>
            </a:r>
            <a:r>
              <a:rPr spc="-740" dirty="0"/>
              <a:t> </a:t>
            </a:r>
            <a:r>
              <a:rPr spc="42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435" y="936255"/>
            <a:ext cx="8382000" cy="5963171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113664" indent="-229235" algn="just">
              <a:lnSpc>
                <a:spcPct val="15000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sz="2400" b="1" spc="-15" dirty="0" smtClean="0">
                <a:latin typeface="Carlito"/>
                <a:cs typeface="Carlito"/>
              </a:rPr>
              <a:t>PaaS </a:t>
            </a:r>
            <a:r>
              <a:rPr sz="2400" b="1" dirty="0">
                <a:latin typeface="Carlito"/>
                <a:cs typeface="Carlito"/>
              </a:rPr>
              <a:t>services </a:t>
            </a:r>
            <a:r>
              <a:rPr sz="2400" spc="-15" dirty="0">
                <a:latin typeface="Carlito"/>
                <a:cs typeface="Carlito"/>
              </a:rPr>
              <a:t>are hosted </a:t>
            </a:r>
            <a:r>
              <a:rPr sz="2400" dirty="0">
                <a:latin typeface="Carlito"/>
                <a:cs typeface="Carlito"/>
              </a:rPr>
              <a:t>in the </a:t>
            </a:r>
            <a:r>
              <a:rPr sz="2400" b="1" spc="-5" dirty="0">
                <a:latin typeface="Carlito"/>
                <a:cs typeface="Carlito"/>
              </a:rPr>
              <a:t>cloud </a:t>
            </a:r>
            <a:r>
              <a:rPr sz="2400" dirty="0">
                <a:latin typeface="Carlito"/>
                <a:cs typeface="Carlito"/>
              </a:rPr>
              <a:t>and accessed </a:t>
            </a:r>
            <a:r>
              <a:rPr sz="2400" spc="-10" dirty="0">
                <a:latin typeface="Carlito"/>
                <a:cs typeface="Carlito"/>
              </a:rPr>
              <a:t>by users </a:t>
            </a:r>
            <a:r>
              <a:rPr sz="2400" spc="-5" dirty="0">
                <a:latin typeface="Carlito"/>
                <a:cs typeface="Carlito"/>
              </a:rPr>
              <a:t>simply </a:t>
            </a:r>
            <a:r>
              <a:rPr sz="2400" dirty="0">
                <a:latin typeface="Carlito"/>
                <a:cs typeface="Carlito"/>
              </a:rPr>
              <a:t>via their </a:t>
            </a:r>
            <a:r>
              <a:rPr sz="2400" spc="-10" dirty="0">
                <a:latin typeface="Carlito"/>
                <a:cs typeface="Carlito"/>
              </a:rPr>
              <a:t>web  </a:t>
            </a:r>
            <a:r>
              <a:rPr sz="2400" spc="-45" dirty="0">
                <a:latin typeface="Carlito"/>
                <a:cs typeface="Carlito"/>
              </a:rPr>
              <a:t>browser.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4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Fundamentally provides </a:t>
            </a:r>
            <a:r>
              <a:rPr sz="2400" b="1" spc="-10" dirty="0">
                <a:latin typeface="Carlito"/>
                <a:cs typeface="Carlito"/>
              </a:rPr>
              <a:t>elastic </a:t>
            </a:r>
            <a:r>
              <a:rPr sz="2400" b="1" spc="-5" dirty="0">
                <a:latin typeface="Carlito"/>
                <a:cs typeface="Carlito"/>
              </a:rPr>
              <a:t>scaling </a:t>
            </a:r>
            <a:r>
              <a:rPr sz="2400" b="1" dirty="0">
                <a:latin typeface="Carlito"/>
                <a:cs typeface="Carlito"/>
              </a:rPr>
              <a:t>of </a:t>
            </a:r>
            <a:r>
              <a:rPr sz="2400" b="1" spc="-10" dirty="0">
                <a:latin typeface="Carlito"/>
                <a:cs typeface="Carlito"/>
              </a:rPr>
              <a:t>your</a:t>
            </a:r>
            <a:r>
              <a:rPr sz="2400" b="1" spc="-1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application.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434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Deployments </a:t>
            </a:r>
            <a:r>
              <a:rPr sz="2400" dirty="0">
                <a:latin typeface="Carlito"/>
                <a:cs typeface="Carlito"/>
              </a:rPr>
              <a:t>include </a:t>
            </a:r>
            <a:r>
              <a:rPr sz="2400" b="1" spc="-5" dirty="0">
                <a:latin typeface="Carlito"/>
                <a:cs typeface="Carlito"/>
              </a:rPr>
              <a:t>public, </a:t>
            </a:r>
            <a:r>
              <a:rPr sz="2400" b="1" spc="-15" dirty="0">
                <a:latin typeface="Carlito"/>
                <a:cs typeface="Carlito"/>
              </a:rPr>
              <a:t>private </a:t>
            </a:r>
            <a:r>
              <a:rPr sz="2400" b="1" dirty="0">
                <a:latin typeface="Carlito"/>
                <a:cs typeface="Carlito"/>
              </a:rPr>
              <a:t>and </a:t>
            </a:r>
            <a:r>
              <a:rPr sz="2400" b="1" spc="-10" dirty="0">
                <a:latin typeface="Carlito"/>
                <a:cs typeface="Carlito"/>
              </a:rPr>
              <a:t>hybrid </a:t>
            </a:r>
            <a:r>
              <a:rPr sz="2400" dirty="0">
                <a:latin typeface="Carlito"/>
                <a:cs typeface="Carlito"/>
              </a:rPr>
              <a:t>cloud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configurations.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4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Example </a:t>
            </a:r>
            <a:r>
              <a:rPr sz="2400" spc="-15" dirty="0">
                <a:latin typeface="Carlito"/>
                <a:cs typeface="Carlito"/>
              </a:rPr>
              <a:t>PaaS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services:</a:t>
            </a:r>
          </a:p>
          <a:p>
            <a:pPr marL="698500" lvl="1" indent="-229235" algn="just">
              <a:lnSpc>
                <a:spcPct val="150000"/>
              </a:lnSpc>
              <a:spcBef>
                <a:spcPts val="4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15" dirty="0">
                <a:latin typeface="Carlito"/>
                <a:cs typeface="Carlito"/>
              </a:rPr>
              <a:t>Data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services,</a:t>
            </a:r>
          </a:p>
          <a:p>
            <a:pPr marL="698500" lvl="1" indent="-229235" algn="just">
              <a:lnSpc>
                <a:spcPct val="150000"/>
              </a:lnSpc>
              <a:spcBef>
                <a:spcPts val="1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5" dirty="0">
                <a:latin typeface="Carlito"/>
                <a:cs typeface="Carlito"/>
              </a:rPr>
              <a:t>Application</a:t>
            </a:r>
            <a:r>
              <a:rPr sz="2000" spc="-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runtime,</a:t>
            </a:r>
            <a:endParaRPr sz="20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5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dirty="0">
                <a:latin typeface="Carlito"/>
                <a:cs typeface="Carlito"/>
              </a:rPr>
              <a:t>Messaging &amp;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queueing,</a:t>
            </a:r>
          </a:p>
          <a:p>
            <a:pPr marL="698500" lvl="1" indent="-229235" algn="just">
              <a:lnSpc>
                <a:spcPct val="150000"/>
              </a:lnSpc>
              <a:spcBef>
                <a:spcPts val="25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5" dirty="0">
                <a:latin typeface="Carlito"/>
                <a:cs typeface="Carlito"/>
              </a:rPr>
              <a:t>Application</a:t>
            </a:r>
            <a:r>
              <a:rPr sz="2000" spc="-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management.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6518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57200"/>
            <a:ext cx="81534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UNIT 2 CLOUD SERVICE </a:t>
            </a:r>
            <a:r>
              <a:rPr lang="en-IN" sz="3200" b="1" dirty="0" smtClean="0"/>
              <a:t>MODELS</a:t>
            </a:r>
          </a:p>
          <a:p>
            <a:pPr algn="just">
              <a:lnSpc>
                <a:spcPct val="150000"/>
              </a:lnSpc>
            </a:pPr>
            <a:r>
              <a:rPr lang="en-IN" sz="3200" dirty="0" smtClean="0"/>
              <a:t>-    </a:t>
            </a:r>
            <a:r>
              <a:rPr lang="en-IN" sz="2400" dirty="0" smtClean="0"/>
              <a:t>Software </a:t>
            </a:r>
            <a:r>
              <a:rPr lang="en-IN" sz="2400" dirty="0"/>
              <a:t>as a Service (SaaS) </a:t>
            </a:r>
            <a:endParaRPr lang="en-IN" sz="2400" dirty="0" smtClean="0"/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IN" sz="2400" dirty="0" smtClean="0"/>
              <a:t>Infrastructure </a:t>
            </a:r>
            <a:r>
              <a:rPr lang="en-IN" sz="2400" dirty="0"/>
              <a:t>as a Service (IaaS</a:t>
            </a:r>
            <a:r>
              <a:rPr lang="en-IN" sz="2400" dirty="0" smtClean="0"/>
              <a:t>)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IN" sz="2400" dirty="0" smtClean="0"/>
              <a:t>Platform </a:t>
            </a:r>
            <a:r>
              <a:rPr lang="en-IN" sz="2400" dirty="0"/>
              <a:t>as a Service (PaaS</a:t>
            </a:r>
            <a:r>
              <a:rPr lang="en-IN" sz="2400" dirty="0" smtClean="0"/>
              <a:t>)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IN" sz="2400" dirty="0" smtClean="0"/>
              <a:t>Web </a:t>
            </a:r>
            <a:r>
              <a:rPr lang="en-IN" sz="2400" dirty="0"/>
              <a:t>services </a:t>
            </a:r>
            <a:endParaRPr lang="en-IN" sz="2400" dirty="0" smtClean="0"/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IN" sz="2400" dirty="0" smtClean="0"/>
              <a:t>Service </a:t>
            </a:r>
            <a:r>
              <a:rPr lang="en-IN" sz="2400" dirty="0"/>
              <a:t>Oriented Architecture (</a:t>
            </a:r>
            <a:r>
              <a:rPr lang="en-IN" sz="2400" dirty="0" err="1"/>
              <a:t>SoA</a:t>
            </a:r>
            <a:r>
              <a:rPr lang="en-IN" sz="2400" dirty="0"/>
              <a:t>) </a:t>
            </a:r>
            <a:endParaRPr lang="en-IN" sz="2400" dirty="0" smtClean="0"/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IN" sz="2400" dirty="0" smtClean="0"/>
              <a:t>Elastic </a:t>
            </a:r>
            <a:r>
              <a:rPr lang="en-IN" sz="2400" dirty="0"/>
              <a:t>Computing </a:t>
            </a:r>
            <a:endParaRPr lang="en-IN" sz="2400" dirty="0" smtClean="0"/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IN" sz="2400" dirty="0" smtClean="0"/>
              <a:t>On </a:t>
            </a:r>
            <a:r>
              <a:rPr lang="en-IN" sz="2400" dirty="0"/>
              <a:t>Demand </a:t>
            </a:r>
            <a:r>
              <a:rPr lang="en-IN" sz="2400" dirty="0" smtClean="0"/>
              <a:t>Computing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IN" sz="2400" dirty="0" smtClean="0"/>
              <a:t>Service </a:t>
            </a:r>
            <a:r>
              <a:rPr lang="en-IN" sz="2400" dirty="0"/>
              <a:t>Management in Cloud Computing </a:t>
            </a:r>
            <a:endParaRPr lang="en-IN" sz="2400" dirty="0" smtClean="0"/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IN" sz="2400" dirty="0" smtClean="0"/>
              <a:t>Multi-tenancy </a:t>
            </a:r>
            <a:r>
              <a:rPr lang="en-IN" sz="2400" dirty="0"/>
              <a:t>computing ,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642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4" y="122367"/>
            <a:ext cx="26650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25" dirty="0"/>
              <a:t>P</a:t>
            </a:r>
            <a:r>
              <a:rPr spc="-200" dirty="0"/>
              <a:t>aaS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066800"/>
            <a:ext cx="8458200" cy="530401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367030" indent="-229235" algn="just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latin typeface="Carlito"/>
                <a:cs typeface="Carlito"/>
              </a:rPr>
              <a:t>Platform </a:t>
            </a:r>
            <a:r>
              <a:rPr sz="2400" spc="-5" dirty="0">
                <a:latin typeface="Carlito"/>
                <a:cs typeface="Carlito"/>
              </a:rPr>
              <a:t>as a Service </a:t>
            </a:r>
            <a:r>
              <a:rPr sz="2400" spc="-10" dirty="0">
                <a:latin typeface="Carlito"/>
                <a:cs typeface="Carlito"/>
              </a:rPr>
              <a:t>(PaaS) </a:t>
            </a:r>
            <a:r>
              <a:rPr sz="2400" spc="-5" dirty="0">
                <a:latin typeface="Carlito"/>
                <a:cs typeface="Carlito"/>
              </a:rPr>
              <a:t>is a </a:t>
            </a:r>
            <a:r>
              <a:rPr sz="2400" spc="-30" dirty="0">
                <a:solidFill>
                  <a:srgbClr val="FF0000"/>
                </a:solidFill>
                <a:latin typeface="Carlito"/>
                <a:cs typeface="Carlito"/>
              </a:rPr>
              <a:t>way 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to rent hardware, operating  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systems, storage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network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capacity </a:t>
            </a:r>
            <a:r>
              <a:rPr sz="2400" spc="-15" dirty="0">
                <a:latin typeface="Carlito"/>
                <a:cs typeface="Carlito"/>
              </a:rPr>
              <a:t>over </a:t>
            </a:r>
            <a:r>
              <a:rPr sz="2400" spc="-5" dirty="0">
                <a:latin typeface="Carlito"/>
                <a:cs typeface="Carlito"/>
              </a:rPr>
              <a:t>the</a:t>
            </a:r>
            <a:r>
              <a:rPr sz="2400" spc="10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Internet.</a:t>
            </a:r>
            <a:endParaRPr sz="2400" dirty="0">
              <a:latin typeface="Carlito"/>
              <a:cs typeface="Carlito"/>
            </a:endParaRPr>
          </a:p>
          <a:p>
            <a:pPr marL="241300" marR="71755" indent="-229235" algn="just">
              <a:lnSpc>
                <a:spcPct val="15000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service </a:t>
            </a:r>
            <a:r>
              <a:rPr sz="2400" spc="-10" dirty="0">
                <a:latin typeface="Carlito"/>
                <a:cs typeface="Carlito"/>
              </a:rPr>
              <a:t>delivery </a:t>
            </a:r>
            <a:r>
              <a:rPr sz="2400" spc="-5" dirty="0">
                <a:latin typeface="Carlito"/>
                <a:cs typeface="Carlito"/>
              </a:rPr>
              <a:t>model </a:t>
            </a:r>
            <a:r>
              <a:rPr sz="2400" spc="-10" dirty="0">
                <a:latin typeface="Carlito"/>
                <a:cs typeface="Carlito"/>
              </a:rPr>
              <a:t>allows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customer </a:t>
            </a:r>
            <a:r>
              <a:rPr sz="2400" spc="-20" dirty="0">
                <a:latin typeface="Carlito"/>
                <a:cs typeface="Carlito"/>
              </a:rPr>
              <a:t>to rent </a:t>
            </a:r>
            <a:r>
              <a:rPr sz="2400" spc="-15" dirty="0">
                <a:latin typeface="Carlito"/>
                <a:cs typeface="Carlito"/>
              </a:rPr>
              <a:t>virtualized  servers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associated </a:t>
            </a:r>
            <a:r>
              <a:rPr sz="2400" spc="-5" dirty="0">
                <a:latin typeface="Carlito"/>
                <a:cs typeface="Carlito"/>
              </a:rPr>
              <a:t>services 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running 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existing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applications or  developing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testing new</a:t>
            </a:r>
            <a:r>
              <a:rPr sz="2400" spc="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ones</a:t>
            </a:r>
            <a:r>
              <a:rPr sz="2400" spc="-5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41300" marR="5080" indent="-229235" algn="just">
              <a:lnSpc>
                <a:spcPct val="150000"/>
              </a:lnSpc>
              <a:spcBef>
                <a:spcPts val="96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It is an </a:t>
            </a:r>
            <a:r>
              <a:rPr sz="2400" spc="-15" dirty="0">
                <a:latin typeface="Carlito"/>
                <a:cs typeface="Carlito"/>
              </a:rPr>
              <a:t>outgrowth </a:t>
            </a:r>
            <a:r>
              <a:rPr sz="2400" spc="-5" dirty="0">
                <a:latin typeface="Carlito"/>
                <a:cs typeface="Carlito"/>
              </a:rPr>
              <a:t>of SaaS, a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10" dirty="0">
                <a:latin typeface="Carlito"/>
                <a:cs typeface="Carlito"/>
              </a:rPr>
              <a:t>distribution </a:t>
            </a:r>
            <a:r>
              <a:rPr sz="2400" spc="-5" dirty="0">
                <a:latin typeface="Carlito"/>
                <a:cs typeface="Carlito"/>
              </a:rPr>
              <a:t>model in which  </a:t>
            </a:r>
            <a:r>
              <a:rPr sz="2400" spc="-20" dirty="0">
                <a:latin typeface="Carlito"/>
                <a:cs typeface="Carlito"/>
              </a:rPr>
              <a:t>hosted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10" dirty="0">
                <a:latin typeface="Carlito"/>
                <a:cs typeface="Carlito"/>
              </a:rPr>
              <a:t>applications </a:t>
            </a:r>
            <a:r>
              <a:rPr sz="2400" spc="-20" dirty="0">
                <a:latin typeface="Carlito"/>
                <a:cs typeface="Carlito"/>
              </a:rPr>
              <a:t>are </a:t>
            </a:r>
            <a:r>
              <a:rPr sz="2400" spc="-10" dirty="0">
                <a:latin typeface="Carlito"/>
                <a:cs typeface="Carlito"/>
              </a:rPr>
              <a:t>made </a:t>
            </a:r>
            <a:r>
              <a:rPr sz="2400" spc="-15" dirty="0">
                <a:latin typeface="Carlito"/>
                <a:cs typeface="Carlito"/>
              </a:rPr>
              <a:t>available </a:t>
            </a:r>
            <a:r>
              <a:rPr sz="2400" spc="-20" dirty="0">
                <a:latin typeface="Carlito"/>
                <a:cs typeface="Carlito"/>
              </a:rPr>
              <a:t>to customers </a:t>
            </a:r>
            <a:r>
              <a:rPr sz="2400" spc="-15" dirty="0">
                <a:latin typeface="Carlito"/>
                <a:cs typeface="Carlito"/>
              </a:rPr>
              <a:t>over  </a:t>
            </a:r>
            <a:r>
              <a:rPr sz="2400" spc="-5" dirty="0">
                <a:latin typeface="Carlito"/>
                <a:cs typeface="Carlito"/>
              </a:rPr>
              <a:t>the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Internet.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1368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1250" y="198567"/>
            <a:ext cx="449389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PaaS</a:t>
            </a:r>
            <a:r>
              <a:rPr spc="-415" dirty="0"/>
              <a:t> </a:t>
            </a:r>
            <a:r>
              <a:rPr spc="-215" dirty="0"/>
              <a:t>Goal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3" y="1371602"/>
            <a:ext cx="8686799" cy="4832733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5080" indent="-229235" algn="just">
              <a:lnSpc>
                <a:spcPct val="150000"/>
              </a:lnSpc>
              <a:spcBef>
                <a:spcPts val="725"/>
              </a:spcBef>
              <a:buFont typeface="Arial"/>
              <a:buChar char="•"/>
              <a:tabLst>
                <a:tab pos="241935" algn="l"/>
              </a:tabLst>
            </a:pPr>
            <a:r>
              <a:rPr sz="2600" spc="-15" dirty="0">
                <a:latin typeface="Carlito"/>
                <a:cs typeface="Carlito"/>
              </a:rPr>
              <a:t>Create </a:t>
            </a:r>
            <a:r>
              <a:rPr sz="2600" dirty="0">
                <a:latin typeface="Carlito"/>
                <a:cs typeface="Carlito"/>
              </a:rPr>
              <a:t>an </a:t>
            </a:r>
            <a:r>
              <a:rPr sz="2600" spc="-10" dirty="0">
                <a:latin typeface="Carlito"/>
                <a:cs typeface="Carlito"/>
              </a:rPr>
              <a:t>abstracted environment </a:t>
            </a:r>
            <a:r>
              <a:rPr sz="2600" spc="-5" dirty="0">
                <a:latin typeface="Carlito"/>
                <a:cs typeface="Carlito"/>
              </a:rPr>
              <a:t>that supports </a:t>
            </a:r>
            <a:r>
              <a:rPr sz="2600" dirty="0">
                <a:latin typeface="Carlito"/>
                <a:cs typeface="Carlito"/>
              </a:rPr>
              <a:t>an </a:t>
            </a:r>
            <a:r>
              <a:rPr sz="2600" spc="-10" dirty="0">
                <a:latin typeface="Carlito"/>
                <a:cs typeface="Carlito"/>
              </a:rPr>
              <a:t>efficient, </a:t>
            </a:r>
            <a:r>
              <a:rPr sz="2600" spc="-15" dirty="0">
                <a:latin typeface="Carlito"/>
                <a:cs typeface="Carlito"/>
              </a:rPr>
              <a:t>cost-effective, 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10" dirty="0">
                <a:latin typeface="Carlito"/>
                <a:cs typeface="Carlito"/>
              </a:rPr>
              <a:t>repeatable process </a:t>
            </a:r>
            <a:r>
              <a:rPr sz="2600" spc="-25" dirty="0">
                <a:latin typeface="Carlito"/>
                <a:cs typeface="Carlito"/>
              </a:rPr>
              <a:t>for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10" dirty="0">
                <a:latin typeface="Carlito"/>
                <a:cs typeface="Carlito"/>
              </a:rPr>
              <a:t>creation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5" dirty="0">
                <a:latin typeface="Carlito"/>
                <a:cs typeface="Carlito"/>
              </a:rPr>
              <a:t>deployment of high-quality  applications.</a:t>
            </a:r>
            <a:endParaRPr sz="26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375"/>
              </a:spcBef>
              <a:buFont typeface="Arial"/>
              <a:buChar char="•"/>
              <a:tabLst>
                <a:tab pos="241935" algn="l"/>
              </a:tabLst>
            </a:pPr>
            <a:r>
              <a:rPr sz="2600" spc="-10" dirty="0">
                <a:latin typeface="Carlito"/>
                <a:cs typeface="Carlito"/>
              </a:rPr>
              <a:t>Focus </a:t>
            </a:r>
            <a:r>
              <a:rPr sz="2600" dirty="0">
                <a:latin typeface="Carlito"/>
                <a:cs typeface="Carlito"/>
              </a:rPr>
              <a:t>on </a:t>
            </a:r>
            <a:r>
              <a:rPr sz="2600" spc="-5" dirty="0">
                <a:latin typeface="Carlito"/>
                <a:cs typeface="Carlito"/>
              </a:rPr>
              <a:t>Development, not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Ops</a:t>
            </a:r>
            <a:endParaRPr sz="26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rlito"/>
                <a:cs typeface="Carlito"/>
              </a:rPr>
              <a:t>Programmers’ </a:t>
            </a:r>
            <a:r>
              <a:rPr sz="2200" spc="-10" dirty="0">
                <a:latin typeface="Carlito"/>
                <a:cs typeface="Carlito"/>
              </a:rPr>
              <a:t>development</a:t>
            </a:r>
            <a:r>
              <a:rPr sz="2200" spc="5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environment</a:t>
            </a:r>
            <a:endParaRPr sz="2200" dirty="0">
              <a:latin typeface="Carlito"/>
              <a:cs typeface="Carlito"/>
            </a:endParaRPr>
          </a:p>
          <a:p>
            <a:pPr marL="1155700" lvl="2" indent="-229235" algn="just">
              <a:lnSpc>
                <a:spcPct val="150000"/>
              </a:lnSpc>
              <a:spcBef>
                <a:spcPts val="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latin typeface="Carlito"/>
                <a:cs typeface="Carlito"/>
              </a:rPr>
              <a:t>Presentation </a:t>
            </a:r>
            <a:r>
              <a:rPr sz="1900" spc="-15" dirty="0">
                <a:latin typeface="Carlito"/>
                <a:cs typeface="Carlito"/>
              </a:rPr>
              <a:t>layer: </a:t>
            </a:r>
            <a:r>
              <a:rPr sz="1900" spc="-10" dirty="0">
                <a:latin typeface="Carlito"/>
                <a:cs typeface="Carlito"/>
              </a:rPr>
              <a:t>HTML, </a:t>
            </a:r>
            <a:r>
              <a:rPr sz="1900" spc="-5" dirty="0">
                <a:latin typeface="Carlito"/>
                <a:cs typeface="Carlito"/>
              </a:rPr>
              <a:t>CSS,</a:t>
            </a:r>
            <a:r>
              <a:rPr sz="1900" spc="65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JavaScript</a:t>
            </a:r>
            <a:endParaRPr sz="1900" dirty="0">
              <a:latin typeface="Carlito"/>
              <a:cs typeface="Carlito"/>
            </a:endParaRPr>
          </a:p>
          <a:p>
            <a:pPr marL="1155700" lvl="2" indent="-229235" algn="just">
              <a:lnSpc>
                <a:spcPct val="150000"/>
              </a:lnSpc>
              <a:spcBef>
                <a:spcPts val="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15" dirty="0">
                <a:latin typeface="Carlito"/>
                <a:cs typeface="Carlito"/>
              </a:rPr>
              <a:t>Control layer: </a:t>
            </a:r>
            <a:r>
              <a:rPr sz="1900" spc="-30" dirty="0">
                <a:latin typeface="Carlito"/>
                <a:cs typeface="Carlito"/>
              </a:rPr>
              <a:t>Web </a:t>
            </a:r>
            <a:r>
              <a:rPr sz="1900" spc="-10" dirty="0">
                <a:latin typeface="Carlito"/>
                <a:cs typeface="Carlito"/>
              </a:rPr>
              <a:t>Server</a:t>
            </a:r>
            <a:r>
              <a:rPr sz="1900" spc="114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code</a:t>
            </a:r>
            <a:endParaRPr sz="1900" dirty="0">
              <a:latin typeface="Carlito"/>
              <a:cs typeface="Carlito"/>
            </a:endParaRPr>
          </a:p>
          <a:p>
            <a:pPr marL="1155700" lvl="2" indent="-229235" algn="just">
              <a:lnSpc>
                <a:spcPct val="150000"/>
              </a:lnSpc>
              <a:spcBef>
                <a:spcPts val="5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15" dirty="0">
                <a:latin typeface="Carlito"/>
                <a:cs typeface="Carlito"/>
              </a:rPr>
              <a:t>Data layer: Data</a:t>
            </a:r>
            <a:r>
              <a:rPr sz="1900" spc="4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Model</a:t>
            </a:r>
            <a:endParaRPr sz="1900" dirty="0">
              <a:latin typeface="Carlito"/>
              <a:cs typeface="Carlito"/>
            </a:endParaRPr>
          </a:p>
          <a:p>
            <a:pPr marL="1155700" lvl="2" indent="-229235" algn="just">
              <a:lnSpc>
                <a:spcPct val="150000"/>
              </a:lnSpc>
              <a:spcBef>
                <a:spcPts val="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20" dirty="0">
                <a:latin typeface="Carlito"/>
                <a:cs typeface="Carlito"/>
              </a:rPr>
              <a:t>Optionally,</a:t>
            </a:r>
            <a:r>
              <a:rPr sz="1900" spc="25" dirty="0">
                <a:latin typeface="Carlito"/>
                <a:cs typeface="Carlito"/>
              </a:rPr>
              <a:t> </a:t>
            </a:r>
            <a:r>
              <a:rPr sz="1900" dirty="0" smtClean="0">
                <a:latin typeface="Carlito"/>
                <a:cs typeface="Carlito"/>
              </a:rPr>
              <a:t>analytics</a:t>
            </a:r>
            <a:endParaRPr sz="19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3847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1250" y="198567"/>
            <a:ext cx="449389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PaaS</a:t>
            </a:r>
            <a:r>
              <a:rPr spc="-415" dirty="0"/>
              <a:t> </a:t>
            </a:r>
            <a:r>
              <a:rPr spc="-215" dirty="0"/>
              <a:t>Goal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3" y="1371602"/>
            <a:ext cx="8686799" cy="44762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98500" lvl="1" indent="-229235" algn="just">
              <a:lnSpc>
                <a:spcPts val="262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2400" b="1" dirty="0"/>
              <a:t>Cloud</a:t>
            </a:r>
            <a:r>
              <a:rPr lang="en-US" sz="2400" dirty="0"/>
              <a:t> operations (</a:t>
            </a:r>
            <a:r>
              <a:rPr lang="en-US" sz="2400" b="1" dirty="0" err="1"/>
              <a:t>CloudOps</a:t>
            </a:r>
            <a:r>
              <a:rPr lang="en-US" sz="2400" dirty="0"/>
              <a:t>) is the management, delivery and consumption of software in a computing environment where there is limited visibility into an app's underlying </a:t>
            </a:r>
            <a:r>
              <a:rPr lang="en-US" sz="2400" dirty="0" smtClean="0"/>
              <a:t>infrastructure</a:t>
            </a:r>
          </a:p>
          <a:p>
            <a:pPr marL="698500" lvl="1" indent="-229235">
              <a:lnSpc>
                <a:spcPts val="262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spc="-15" dirty="0" smtClean="0">
                <a:latin typeface="Carlito"/>
                <a:cs typeface="Carlito"/>
              </a:rPr>
              <a:t>Ops</a:t>
            </a:r>
            <a:r>
              <a:rPr sz="2200" spc="5" dirty="0" smtClean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below</a:t>
            </a:r>
            <a:endParaRPr sz="2200" dirty="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latin typeface="Carlito"/>
                <a:cs typeface="Carlito"/>
              </a:rPr>
              <a:t>Made </a:t>
            </a:r>
            <a:r>
              <a:rPr sz="1900" spc="-10" dirty="0">
                <a:latin typeface="Carlito"/>
                <a:cs typeface="Carlito"/>
              </a:rPr>
              <a:t>visible through </a:t>
            </a: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web</a:t>
            </a:r>
            <a:r>
              <a:rPr sz="1900" spc="85" dirty="0">
                <a:latin typeface="Carlito"/>
                <a:cs typeface="Carlito"/>
              </a:rPr>
              <a:t> </a:t>
            </a:r>
            <a:r>
              <a:rPr sz="1900" spc="-15" dirty="0">
                <a:latin typeface="Carlito"/>
                <a:cs typeface="Carlito"/>
              </a:rPr>
              <a:t>interface</a:t>
            </a:r>
            <a:endParaRPr sz="1900" dirty="0">
              <a:latin typeface="Carlito"/>
              <a:cs typeface="Carlito"/>
            </a:endParaRPr>
          </a:p>
          <a:p>
            <a:pPr marL="1612900" lvl="3" indent="-229235">
              <a:spcBef>
                <a:spcPts val="10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lang="en-US" sz="1700" spc="-10" dirty="0">
                <a:latin typeface="Carlito"/>
                <a:cs typeface="Carlito"/>
              </a:rPr>
              <a:t>configuration management</a:t>
            </a:r>
          </a:p>
          <a:p>
            <a:pPr marL="1612900" lvl="3" indent="-229235">
              <a:spcBef>
                <a:spcPts val="10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lang="en-US" sz="1700" spc="-10" dirty="0">
                <a:latin typeface="Carlito"/>
                <a:cs typeface="Carlito"/>
              </a:rPr>
              <a:t>resource allocation</a:t>
            </a:r>
          </a:p>
          <a:p>
            <a:pPr marL="1612900" lvl="3" indent="-229235">
              <a:spcBef>
                <a:spcPts val="10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lang="en-US" sz="1700" spc="-10" dirty="0">
                <a:latin typeface="Carlito"/>
                <a:cs typeface="Carlito"/>
              </a:rPr>
              <a:t>optimizing performance capacity;</a:t>
            </a:r>
          </a:p>
          <a:p>
            <a:pPr marL="1612900" lvl="3" indent="-229235">
              <a:spcBef>
                <a:spcPts val="10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lang="en-US" sz="1700" spc="-10" dirty="0">
                <a:latin typeface="Carlito"/>
                <a:cs typeface="Carlito"/>
              </a:rPr>
              <a:t>managing compliance burden</a:t>
            </a:r>
          </a:p>
          <a:p>
            <a:pPr marL="1612900" lvl="3" indent="-2292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700" spc="-10" dirty="0" smtClean="0">
                <a:latin typeface="Carlito"/>
                <a:cs typeface="Carlito"/>
              </a:rPr>
              <a:t>Operating</a:t>
            </a:r>
            <a:r>
              <a:rPr sz="1700" spc="-40" dirty="0" smtClean="0">
                <a:latin typeface="Carlito"/>
                <a:cs typeface="Carlito"/>
              </a:rPr>
              <a:t> </a:t>
            </a:r>
            <a:r>
              <a:rPr sz="1700" spc="-15" dirty="0">
                <a:latin typeface="Carlito"/>
                <a:cs typeface="Carlito"/>
              </a:rPr>
              <a:t>system</a:t>
            </a:r>
            <a:endParaRPr sz="1700" dirty="0">
              <a:latin typeface="Carlito"/>
              <a:cs typeface="Carlito"/>
            </a:endParaRPr>
          </a:p>
          <a:p>
            <a:pPr marL="1612900" lvl="3" indent="-22923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700" spc="-5" dirty="0">
                <a:latin typeface="Carlito"/>
                <a:cs typeface="Carlito"/>
              </a:rPr>
              <a:t>File</a:t>
            </a:r>
            <a:r>
              <a:rPr sz="1700" spc="-25" dirty="0">
                <a:latin typeface="Carlito"/>
                <a:cs typeface="Carlito"/>
              </a:rPr>
              <a:t> </a:t>
            </a:r>
            <a:r>
              <a:rPr sz="1700" spc="-15" dirty="0">
                <a:latin typeface="Carlito"/>
                <a:cs typeface="Carlito"/>
              </a:rPr>
              <a:t>system</a:t>
            </a:r>
            <a:endParaRPr sz="1700" dirty="0">
              <a:latin typeface="Carlito"/>
              <a:cs typeface="Carlito"/>
            </a:endParaRPr>
          </a:p>
          <a:p>
            <a:pPr marL="1612900" lvl="3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700" dirty="0">
                <a:latin typeface="Carlito"/>
                <a:cs typeface="Carlito"/>
              </a:rPr>
              <a:t>User</a:t>
            </a:r>
            <a:r>
              <a:rPr sz="1700" spc="-25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authentication</a:t>
            </a:r>
            <a:endParaRPr sz="1700" dirty="0">
              <a:latin typeface="Carlito"/>
              <a:cs typeface="Carlito"/>
            </a:endParaRPr>
          </a:p>
          <a:p>
            <a:pPr marL="1612900" lvl="3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700" dirty="0">
                <a:latin typeface="Carlito"/>
                <a:cs typeface="Carlito"/>
              </a:rPr>
              <a:t>Utilities </a:t>
            </a:r>
            <a:r>
              <a:rPr sz="1700" spc="-5" dirty="0">
                <a:latin typeface="Carlito"/>
                <a:cs typeface="Carlito"/>
              </a:rPr>
              <a:t>(cron,</a:t>
            </a:r>
            <a:r>
              <a:rPr sz="1700" spc="-70" dirty="0">
                <a:latin typeface="Carlito"/>
                <a:cs typeface="Carlito"/>
              </a:rPr>
              <a:t> </a:t>
            </a:r>
            <a:r>
              <a:rPr sz="1700" spc="-10" dirty="0">
                <a:latin typeface="Carlito"/>
                <a:cs typeface="Carlito"/>
              </a:rPr>
              <a:t>etc.)</a:t>
            </a:r>
            <a:endParaRPr sz="1700" dirty="0">
              <a:latin typeface="Carlito"/>
              <a:cs typeface="Carlito"/>
            </a:endParaRPr>
          </a:p>
          <a:p>
            <a:pPr marL="1612900" lvl="3" indent="-22923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700" dirty="0">
                <a:latin typeface="Carlito"/>
                <a:cs typeface="Carlito"/>
              </a:rPr>
              <a:t>Logs</a:t>
            </a:r>
          </a:p>
          <a:p>
            <a:pPr marL="1612900" lvl="3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700" spc="-5" dirty="0">
                <a:latin typeface="Carlito"/>
                <a:cs typeface="Carlito"/>
              </a:rPr>
              <a:t>Database maintenance, backups,</a:t>
            </a:r>
            <a:r>
              <a:rPr sz="1700" spc="-75" dirty="0">
                <a:latin typeface="Carlito"/>
                <a:cs typeface="Carlito"/>
              </a:rPr>
              <a:t> </a:t>
            </a:r>
            <a:r>
              <a:rPr sz="1700" spc="-10" dirty="0">
                <a:latin typeface="Carlito"/>
                <a:cs typeface="Carlito"/>
              </a:rPr>
              <a:t>etc.</a:t>
            </a:r>
            <a:endParaRPr sz="17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7895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4" y="198567"/>
            <a:ext cx="54844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How </a:t>
            </a:r>
            <a:r>
              <a:rPr spc="-229" dirty="0"/>
              <a:t>PaaS</a:t>
            </a:r>
            <a:r>
              <a:rPr spc="-585" dirty="0"/>
              <a:t> </a:t>
            </a:r>
            <a:r>
              <a:rPr spc="-18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1" y="940225"/>
            <a:ext cx="8683486" cy="59862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53720" indent="-229235" algn="just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latin typeface="Carlito"/>
                <a:cs typeface="Carlito"/>
              </a:rPr>
              <a:t>Platform </a:t>
            </a:r>
            <a:r>
              <a:rPr sz="2400" spc="-5" dirty="0">
                <a:latin typeface="Carlito"/>
                <a:cs typeface="Carlito"/>
              </a:rPr>
              <a:t>as a Service </a:t>
            </a:r>
            <a:r>
              <a:rPr sz="2400" spc="-10" dirty="0">
                <a:latin typeface="Carlito"/>
                <a:cs typeface="Carlito"/>
              </a:rPr>
              <a:t>allows </a:t>
            </a:r>
            <a:r>
              <a:rPr sz="2400" spc="-20" dirty="0">
                <a:latin typeface="Carlito"/>
                <a:cs typeface="Carlito"/>
              </a:rPr>
              <a:t>users 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to create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software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applications  using tools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Carlito"/>
                <a:cs typeface="Carlito"/>
              </a:rPr>
              <a:t>supplied </a:t>
            </a:r>
            <a:r>
              <a:rPr sz="2400" spc="-15" dirty="0">
                <a:solidFill>
                  <a:srgbClr val="0070C0"/>
                </a:solidFill>
                <a:latin typeface="Carlito"/>
                <a:cs typeface="Carlito"/>
              </a:rPr>
              <a:t>by </a:t>
            </a:r>
            <a:r>
              <a:rPr sz="2400" spc="-5" dirty="0">
                <a:solidFill>
                  <a:srgbClr val="0070C0"/>
                </a:solidFill>
                <a:latin typeface="Carlito"/>
                <a:cs typeface="Carlito"/>
              </a:rPr>
              <a:t>the</a:t>
            </a:r>
            <a:r>
              <a:rPr sz="2400" spc="100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2400" spc="-45" dirty="0">
                <a:solidFill>
                  <a:srgbClr val="0070C0"/>
                </a:solidFill>
                <a:latin typeface="Carlito"/>
                <a:cs typeface="Carlito"/>
              </a:rPr>
              <a:t>provider</a:t>
            </a:r>
            <a:r>
              <a:rPr sz="2400" spc="-45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41300" marR="211454" indent="-229235" algn="just">
              <a:lnSpc>
                <a:spcPct val="15000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latin typeface="Carlito"/>
                <a:cs typeface="Carlito"/>
              </a:rPr>
              <a:t>PaaS </a:t>
            </a:r>
            <a:r>
              <a:rPr sz="2400" spc="-5" dirty="0">
                <a:latin typeface="Carlito"/>
                <a:cs typeface="Carlito"/>
              </a:rPr>
              <a:t>services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15" dirty="0">
                <a:latin typeface="Carlito"/>
                <a:cs typeface="Carlito"/>
              </a:rPr>
              <a:t>consist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preconfigured </a:t>
            </a:r>
            <a:r>
              <a:rPr sz="2400" spc="-20" dirty="0">
                <a:latin typeface="Carlito"/>
                <a:cs typeface="Carlito"/>
              </a:rPr>
              <a:t>features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20" dirty="0">
                <a:latin typeface="Carlito"/>
                <a:cs typeface="Carlito"/>
              </a:rPr>
              <a:t>customers  </a:t>
            </a:r>
            <a:r>
              <a:rPr sz="2400" spc="-10" dirty="0">
                <a:latin typeface="Carlito"/>
                <a:cs typeface="Carlito"/>
              </a:rPr>
              <a:t>can subscribe </a:t>
            </a:r>
            <a:r>
              <a:rPr sz="2400" spc="-15" dirty="0">
                <a:latin typeface="Carlito"/>
                <a:cs typeface="Carlito"/>
              </a:rPr>
              <a:t>to; </a:t>
            </a:r>
            <a:r>
              <a:rPr sz="2400" spc="-10" dirty="0">
                <a:latin typeface="Carlito"/>
                <a:cs typeface="Carlito"/>
              </a:rPr>
              <a:t>they </a:t>
            </a:r>
            <a:r>
              <a:rPr sz="2400" spc="-15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choose </a:t>
            </a:r>
            <a:r>
              <a:rPr sz="2400" spc="-20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include the </a:t>
            </a:r>
            <a:r>
              <a:rPr sz="2400" spc="-20" dirty="0">
                <a:latin typeface="Carlito"/>
                <a:cs typeface="Carlito"/>
              </a:rPr>
              <a:t>features </a:t>
            </a:r>
            <a:r>
              <a:rPr sz="2400" spc="-10" dirty="0">
                <a:latin typeface="Carlito"/>
                <a:cs typeface="Carlito"/>
              </a:rPr>
              <a:t>that meet  </a:t>
            </a:r>
            <a:r>
              <a:rPr sz="2400" spc="-5" dirty="0">
                <a:latin typeface="Carlito"/>
                <a:cs typeface="Carlito"/>
              </a:rPr>
              <a:t>their </a:t>
            </a:r>
            <a:r>
              <a:rPr sz="2400" spc="-15" dirty="0">
                <a:latin typeface="Carlito"/>
                <a:cs typeface="Carlito"/>
              </a:rPr>
              <a:t>requirements </a:t>
            </a:r>
            <a:r>
              <a:rPr sz="2400" spc="-5" dirty="0">
                <a:latin typeface="Carlito"/>
                <a:cs typeface="Carlito"/>
              </a:rPr>
              <a:t>while </a:t>
            </a:r>
            <a:r>
              <a:rPr sz="2400" spc="-15" dirty="0">
                <a:latin typeface="Carlito"/>
                <a:cs typeface="Carlito"/>
              </a:rPr>
              <a:t>discarding </a:t>
            </a:r>
            <a:r>
              <a:rPr sz="2400" spc="-5" dirty="0">
                <a:latin typeface="Carlito"/>
                <a:cs typeface="Carlito"/>
              </a:rPr>
              <a:t>those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5" dirty="0">
                <a:latin typeface="Carlito"/>
                <a:cs typeface="Carlito"/>
              </a:rPr>
              <a:t>do</a:t>
            </a:r>
            <a:r>
              <a:rPr sz="2400" spc="1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not.</a:t>
            </a:r>
            <a:endParaRPr sz="2400" dirty="0">
              <a:latin typeface="Carlito"/>
              <a:cs typeface="Carlito"/>
            </a:endParaRPr>
          </a:p>
          <a:p>
            <a:pPr marL="241300" marR="220979" indent="-229235" algn="just">
              <a:lnSpc>
                <a:spcPct val="150000"/>
              </a:lnSpc>
              <a:spcBef>
                <a:spcPts val="100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infrastructure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applications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5" dirty="0">
                <a:latin typeface="Carlito"/>
                <a:cs typeface="Carlito"/>
              </a:rPr>
              <a:t>managed </a:t>
            </a:r>
            <a:r>
              <a:rPr sz="2400" spc="-25" dirty="0">
                <a:latin typeface="Carlito"/>
                <a:cs typeface="Carlito"/>
              </a:rPr>
              <a:t>for </a:t>
            </a:r>
            <a:r>
              <a:rPr sz="2400" spc="-20" dirty="0">
                <a:latin typeface="Carlito"/>
                <a:cs typeface="Carlito"/>
              </a:rPr>
              <a:t>customers </a:t>
            </a:r>
            <a:r>
              <a:rPr sz="2400" spc="-5" dirty="0">
                <a:latin typeface="Carlito"/>
                <a:cs typeface="Carlito"/>
              </a:rPr>
              <a:t>and  </a:t>
            </a:r>
            <a:r>
              <a:rPr sz="2400" spc="-10" dirty="0">
                <a:latin typeface="Carlito"/>
                <a:cs typeface="Carlito"/>
              </a:rPr>
              <a:t>support </a:t>
            </a:r>
            <a:r>
              <a:rPr sz="2400" spc="-5" dirty="0">
                <a:latin typeface="Carlito"/>
                <a:cs typeface="Carlito"/>
              </a:rPr>
              <a:t>is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available.</a:t>
            </a:r>
            <a:endParaRPr sz="2400" dirty="0">
              <a:latin typeface="Carlito"/>
              <a:cs typeface="Carlito"/>
            </a:endParaRPr>
          </a:p>
          <a:p>
            <a:pPr marL="241300" marR="5080" indent="-229235" algn="just">
              <a:lnSpc>
                <a:spcPct val="150000"/>
              </a:lnSpc>
              <a:spcBef>
                <a:spcPts val="99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Services </a:t>
            </a:r>
            <a:r>
              <a:rPr sz="2400" spc="-20" dirty="0">
                <a:latin typeface="Carlito"/>
                <a:cs typeface="Carlito"/>
              </a:rPr>
              <a:t>are constantly </a:t>
            </a:r>
            <a:r>
              <a:rPr sz="2400" spc="-15" dirty="0">
                <a:latin typeface="Carlito"/>
                <a:cs typeface="Carlito"/>
              </a:rPr>
              <a:t>updated, </a:t>
            </a:r>
            <a:r>
              <a:rPr sz="2400" spc="-5" dirty="0">
                <a:latin typeface="Carlito"/>
                <a:cs typeface="Carlito"/>
              </a:rPr>
              <a:t>with </a:t>
            </a:r>
            <a:r>
              <a:rPr sz="2400" spc="-20" dirty="0">
                <a:latin typeface="Carlito"/>
                <a:cs typeface="Carlito"/>
              </a:rPr>
              <a:t>existing features </a:t>
            </a:r>
            <a:r>
              <a:rPr sz="2400" spc="-15" dirty="0">
                <a:latin typeface="Carlito"/>
                <a:cs typeface="Carlito"/>
              </a:rPr>
              <a:t>upgraded </a:t>
            </a:r>
            <a:r>
              <a:rPr sz="2400" spc="-5" dirty="0">
                <a:latin typeface="Carlito"/>
                <a:cs typeface="Carlito"/>
              </a:rPr>
              <a:t>and  additional </a:t>
            </a:r>
            <a:r>
              <a:rPr sz="2400" spc="-20" dirty="0">
                <a:latin typeface="Carlito"/>
                <a:cs typeface="Carlito"/>
              </a:rPr>
              <a:t>features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added.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882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201131"/>
            <a:ext cx="8255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PaaS </a:t>
            </a:r>
            <a:r>
              <a:rPr spc="-135" dirty="0"/>
              <a:t>does</a:t>
            </a:r>
            <a:r>
              <a:rPr spc="-500" dirty="0"/>
              <a:t> </a:t>
            </a:r>
            <a:r>
              <a:rPr spc="-250" dirty="0"/>
              <a:t>that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066803"/>
            <a:ext cx="8839200" cy="534377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latin typeface="Carlito"/>
                <a:cs typeface="Carlito"/>
              </a:rPr>
              <a:t>PaaS </a:t>
            </a:r>
            <a:r>
              <a:rPr sz="2400" spc="-5" dirty="0">
                <a:latin typeface="Carlito"/>
                <a:cs typeface="Carlito"/>
              </a:rPr>
              <a:t>enables an </a:t>
            </a:r>
            <a:r>
              <a:rPr sz="2400" spc="-20" dirty="0">
                <a:latin typeface="Carlito"/>
                <a:cs typeface="Carlito"/>
              </a:rPr>
              <a:t>organization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do the</a:t>
            </a:r>
            <a:r>
              <a:rPr sz="2400" spc="9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following:</a:t>
            </a:r>
            <a:endParaRPr sz="2400" dirty="0">
              <a:latin typeface="Carlito"/>
              <a:cs typeface="Carlito"/>
            </a:endParaRPr>
          </a:p>
          <a:p>
            <a:pPr marL="241300" marR="496570" indent="-229235" algn="just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Leverage 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key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middleware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services </a:t>
            </a:r>
            <a:r>
              <a:rPr sz="2400" spc="-5" dirty="0">
                <a:latin typeface="Carlito"/>
                <a:cs typeface="Carlito"/>
              </a:rPr>
              <a:t>without </a:t>
            </a:r>
            <a:r>
              <a:rPr sz="2400" spc="-15" dirty="0">
                <a:latin typeface="Carlito"/>
                <a:cs typeface="Carlito"/>
              </a:rPr>
              <a:t>having </a:t>
            </a:r>
            <a:r>
              <a:rPr sz="2400" spc="-20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deal </a:t>
            </a:r>
            <a:r>
              <a:rPr sz="2400" spc="-5" dirty="0">
                <a:latin typeface="Carlito"/>
                <a:cs typeface="Carlito"/>
              </a:rPr>
              <a:t>with the  </a:t>
            </a:r>
            <a:r>
              <a:rPr sz="2400" spc="-15" dirty="0">
                <a:latin typeface="Carlito"/>
                <a:cs typeface="Carlito"/>
              </a:rPr>
              <a:t>complexities </a:t>
            </a:r>
            <a:r>
              <a:rPr sz="2400" spc="-5" dirty="0">
                <a:latin typeface="Carlito"/>
                <a:cs typeface="Carlito"/>
              </a:rPr>
              <a:t>of managing </a:t>
            </a:r>
            <a:r>
              <a:rPr sz="2400" spc="-10" dirty="0">
                <a:latin typeface="Carlito"/>
                <a:cs typeface="Carlito"/>
              </a:rPr>
              <a:t>individual </a:t>
            </a:r>
            <a:r>
              <a:rPr sz="2400" spc="-20" dirty="0">
                <a:latin typeface="Carlito"/>
                <a:cs typeface="Carlito"/>
              </a:rPr>
              <a:t>hardware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software  </a:t>
            </a:r>
            <a:r>
              <a:rPr sz="2400" spc="-10" dirty="0">
                <a:latin typeface="Carlito"/>
                <a:cs typeface="Carlito"/>
              </a:rPr>
              <a:t>elements.</a:t>
            </a:r>
            <a:endParaRPr sz="2400" dirty="0">
              <a:latin typeface="Carlito"/>
              <a:cs typeface="Carlito"/>
            </a:endParaRPr>
          </a:p>
          <a:p>
            <a:pPr marL="241300" marR="158750" indent="-229235" algn="just">
              <a:lnSpc>
                <a:spcPct val="90000"/>
              </a:lnSpc>
              <a:spcBef>
                <a:spcPts val="96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Access a </a:t>
            </a:r>
            <a:r>
              <a:rPr sz="2400" spc="-15" dirty="0">
                <a:latin typeface="Carlito"/>
                <a:cs typeface="Carlito"/>
              </a:rPr>
              <a:t>complete </a:t>
            </a:r>
            <a:r>
              <a:rPr sz="2400" spc="-20" dirty="0">
                <a:latin typeface="Carlito"/>
                <a:cs typeface="Carlito"/>
              </a:rPr>
              <a:t>stack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development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deployment tools </a:t>
            </a:r>
            <a:r>
              <a:rPr sz="2400" spc="-10" dirty="0">
                <a:latin typeface="Carlito"/>
                <a:cs typeface="Carlito"/>
              </a:rPr>
              <a:t>via </a:t>
            </a:r>
            <a:r>
              <a:rPr sz="2400" spc="-5" dirty="0">
                <a:latin typeface="Carlito"/>
                <a:cs typeface="Carlito"/>
              </a:rPr>
              <a:t>a  </a:t>
            </a:r>
            <a:r>
              <a:rPr sz="2400" spc="-10" dirty="0">
                <a:latin typeface="Carlito"/>
                <a:cs typeface="Carlito"/>
              </a:rPr>
              <a:t>web </a:t>
            </a:r>
            <a:r>
              <a:rPr sz="2400" spc="-50" dirty="0">
                <a:latin typeface="Carlito"/>
                <a:cs typeface="Carlito"/>
              </a:rPr>
              <a:t>browser, </a:t>
            </a:r>
            <a:r>
              <a:rPr sz="2400" spc="-5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middleware </a:t>
            </a:r>
            <a:r>
              <a:rPr sz="2400" spc="-20" dirty="0">
                <a:latin typeface="Carlito"/>
                <a:cs typeface="Carlito"/>
              </a:rPr>
              <a:t>environment </a:t>
            </a:r>
            <a:r>
              <a:rPr sz="2400" spc="-15" dirty="0">
                <a:latin typeface="Carlito"/>
                <a:cs typeface="Carlito"/>
              </a:rPr>
              <a:t>where </a:t>
            </a:r>
            <a:r>
              <a:rPr sz="2400" spc="-5" dirty="0">
                <a:latin typeface="Carlito"/>
                <a:cs typeface="Carlito"/>
              </a:rPr>
              <a:t>APIs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used </a:t>
            </a:r>
            <a:r>
              <a:rPr sz="2400" spc="-20" dirty="0">
                <a:latin typeface="Carlito"/>
                <a:cs typeface="Carlito"/>
              </a:rPr>
              <a:t>to  </a:t>
            </a:r>
            <a:r>
              <a:rPr sz="2400" spc="-10" dirty="0">
                <a:latin typeface="Carlito"/>
                <a:cs typeface="Carlito"/>
              </a:rPr>
              <a:t>plug </a:t>
            </a:r>
            <a:r>
              <a:rPr sz="2400" spc="-20" dirty="0">
                <a:latin typeface="Carlito"/>
                <a:cs typeface="Carlito"/>
              </a:rPr>
              <a:t>into </a:t>
            </a:r>
            <a:r>
              <a:rPr sz="2400" spc="-10" dirty="0">
                <a:latin typeface="Carlito"/>
                <a:cs typeface="Carlito"/>
              </a:rPr>
              <a:t>selected </a:t>
            </a:r>
            <a:r>
              <a:rPr sz="2400" spc="-15" dirty="0">
                <a:latin typeface="Carlito"/>
                <a:cs typeface="Carlito"/>
              </a:rPr>
              <a:t>development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deployment tools. </a:t>
            </a:r>
            <a:r>
              <a:rPr sz="2400" spc="-5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developer  </a:t>
            </a:r>
            <a:r>
              <a:rPr sz="2400" spc="-10" dirty="0">
                <a:latin typeface="Carlito"/>
                <a:cs typeface="Carlito"/>
              </a:rPr>
              <a:t>might </a:t>
            </a:r>
            <a:r>
              <a:rPr sz="2400" spc="-5" dirty="0">
                <a:latin typeface="Carlito"/>
                <a:cs typeface="Carlito"/>
              </a:rPr>
              <a:t>also </a:t>
            </a:r>
            <a:r>
              <a:rPr sz="2400" spc="-20" dirty="0">
                <a:latin typeface="Carlito"/>
                <a:cs typeface="Carlito"/>
              </a:rPr>
              <a:t>leverage </a:t>
            </a:r>
            <a:r>
              <a:rPr sz="2400" spc="-5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full </a:t>
            </a:r>
            <a:r>
              <a:rPr sz="2400" spc="-15" dirty="0">
                <a:latin typeface="Carlito"/>
                <a:cs typeface="Carlito"/>
              </a:rPr>
              <a:t>desktop development</a:t>
            </a:r>
            <a:r>
              <a:rPr sz="2400" spc="114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environment.</a:t>
            </a:r>
            <a:endParaRPr sz="2400" dirty="0">
              <a:latin typeface="Carlito"/>
              <a:cs typeface="Carlito"/>
            </a:endParaRPr>
          </a:p>
          <a:p>
            <a:pPr marL="241300" marR="5080" indent="-229235" algn="just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latin typeface="Carlito"/>
                <a:cs typeface="Carlito"/>
              </a:rPr>
              <a:t>Overcome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challenges </a:t>
            </a:r>
            <a:r>
              <a:rPr sz="2400" spc="-5" dirty="0">
                <a:latin typeface="Carlito"/>
                <a:cs typeface="Carlito"/>
              </a:rPr>
              <a:t>of managing lots of </a:t>
            </a:r>
            <a:r>
              <a:rPr sz="2400" spc="-10" dirty="0">
                <a:latin typeface="Carlito"/>
                <a:cs typeface="Carlito"/>
              </a:rPr>
              <a:t>individual </a:t>
            </a:r>
            <a:r>
              <a:rPr sz="2400" spc="-15" dirty="0">
                <a:latin typeface="Carlito"/>
                <a:cs typeface="Carlito"/>
              </a:rPr>
              <a:t>development 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deployment tools by providing </a:t>
            </a:r>
            <a:r>
              <a:rPr sz="2400" spc="-5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suite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20" dirty="0">
                <a:latin typeface="Carlito"/>
                <a:cs typeface="Carlito"/>
              </a:rPr>
              <a:t>integrated </a:t>
            </a:r>
            <a:r>
              <a:rPr sz="2400" spc="-5" dirty="0">
                <a:latin typeface="Carlito"/>
                <a:cs typeface="Carlito"/>
              </a:rPr>
              <a:t>and  </a:t>
            </a:r>
            <a:r>
              <a:rPr sz="2400" spc="-20" dirty="0">
                <a:latin typeface="Carlito"/>
                <a:cs typeface="Carlito"/>
              </a:rPr>
              <a:t>standardized </a:t>
            </a:r>
            <a:r>
              <a:rPr sz="2400" spc="-10" dirty="0">
                <a:latin typeface="Carlito"/>
                <a:cs typeface="Carlito"/>
              </a:rPr>
              <a:t>tools </a:t>
            </a:r>
            <a:r>
              <a:rPr sz="2400" spc="-5" dirty="0">
                <a:latin typeface="Carlito"/>
                <a:cs typeface="Carlito"/>
              </a:rPr>
              <a:t>— </a:t>
            </a:r>
            <a:r>
              <a:rPr sz="2400" spc="-15" dirty="0">
                <a:latin typeface="Carlito"/>
                <a:cs typeface="Carlito"/>
              </a:rPr>
              <a:t>operating </a:t>
            </a:r>
            <a:r>
              <a:rPr sz="2400" spc="-25" dirty="0">
                <a:latin typeface="Carlito"/>
                <a:cs typeface="Carlito"/>
              </a:rPr>
              <a:t>systems, </a:t>
            </a:r>
            <a:r>
              <a:rPr sz="2400" spc="-10" dirty="0">
                <a:latin typeface="Carlito"/>
                <a:cs typeface="Carlito"/>
              </a:rPr>
              <a:t>security </a:t>
            </a:r>
            <a:r>
              <a:rPr sz="2400" spc="-15" dirty="0">
                <a:latin typeface="Carlito"/>
                <a:cs typeface="Carlito"/>
              </a:rPr>
              <a:t>products, </a:t>
            </a:r>
            <a:r>
              <a:rPr sz="2400" spc="-5" dirty="0">
                <a:latin typeface="Carlito"/>
                <a:cs typeface="Carlito"/>
              </a:rPr>
              <a:t>and the  </a:t>
            </a:r>
            <a:r>
              <a:rPr sz="2400" spc="-30" dirty="0">
                <a:latin typeface="Carlito"/>
                <a:cs typeface="Carlito"/>
              </a:rPr>
              <a:t>like </a:t>
            </a:r>
            <a:r>
              <a:rPr sz="2400" spc="-5" dirty="0">
                <a:latin typeface="Carlito"/>
                <a:cs typeface="Carlito"/>
              </a:rPr>
              <a:t>— </a:t>
            </a:r>
            <a:r>
              <a:rPr sz="2400" spc="-10" dirty="0">
                <a:latin typeface="Carlito"/>
                <a:cs typeface="Carlito"/>
              </a:rPr>
              <a:t>that meet </a:t>
            </a:r>
            <a:r>
              <a:rPr sz="2400" spc="-15" dirty="0">
                <a:latin typeface="Carlito"/>
                <a:cs typeface="Carlito"/>
              </a:rPr>
              <a:t>company</a:t>
            </a:r>
            <a:r>
              <a:rPr sz="2400" spc="6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requirements.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627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252" y="655767"/>
            <a:ext cx="365569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0" dirty="0"/>
              <a:t>Payment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793492"/>
            <a:ext cx="8458200" cy="351378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 algn="just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As with </a:t>
            </a:r>
            <a:r>
              <a:rPr sz="2400" spc="-15" dirty="0">
                <a:latin typeface="Carlito"/>
                <a:cs typeface="Carlito"/>
              </a:rPr>
              <a:t>most </a:t>
            </a:r>
            <a:r>
              <a:rPr sz="2400" spc="-5" dirty="0">
                <a:latin typeface="Carlito"/>
                <a:cs typeface="Carlito"/>
              </a:rPr>
              <a:t>cloud </a:t>
            </a:r>
            <a:r>
              <a:rPr sz="2400" spc="-15" dirty="0">
                <a:latin typeface="Carlito"/>
                <a:cs typeface="Carlito"/>
              </a:rPr>
              <a:t>offerings, </a:t>
            </a:r>
            <a:r>
              <a:rPr sz="2400" spc="-20" dirty="0">
                <a:latin typeface="Carlito"/>
                <a:cs typeface="Carlito"/>
              </a:rPr>
              <a:t>PaaS </a:t>
            </a:r>
            <a:r>
              <a:rPr sz="2400" spc="-5" dirty="0">
                <a:latin typeface="Carlito"/>
                <a:cs typeface="Carlito"/>
              </a:rPr>
              <a:t>services </a:t>
            </a:r>
            <a:r>
              <a:rPr sz="2400" spc="-20" dirty="0">
                <a:latin typeface="Carlito"/>
                <a:cs typeface="Carlito"/>
              </a:rPr>
              <a:t>are </a:t>
            </a:r>
            <a:r>
              <a:rPr sz="2400" spc="-15" dirty="0">
                <a:latin typeface="Carlito"/>
                <a:cs typeface="Carlito"/>
              </a:rPr>
              <a:t>generally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paid 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on a 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subscription basis </a:t>
            </a:r>
            <a:r>
              <a:rPr sz="2400" spc="-5" dirty="0">
                <a:latin typeface="Carlito"/>
                <a:cs typeface="Carlito"/>
              </a:rPr>
              <a:t>with </a:t>
            </a:r>
            <a:r>
              <a:rPr sz="2400" spc="-10" dirty="0">
                <a:latin typeface="Carlito"/>
                <a:cs typeface="Carlito"/>
              </a:rPr>
              <a:t>clients </a:t>
            </a:r>
            <a:r>
              <a:rPr sz="2400" spc="-15" dirty="0">
                <a:latin typeface="Carlito"/>
                <a:cs typeface="Carlito"/>
              </a:rPr>
              <a:t>ultimately paying just </a:t>
            </a:r>
            <a:r>
              <a:rPr sz="2400" spc="-25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what they  use.</a:t>
            </a:r>
            <a:endParaRPr sz="2400" dirty="0">
              <a:latin typeface="Carlito"/>
              <a:cs typeface="Carlito"/>
            </a:endParaRPr>
          </a:p>
          <a:p>
            <a:pPr marL="241300" marR="222885" indent="-229235" algn="just">
              <a:lnSpc>
                <a:spcPct val="150000"/>
              </a:lnSpc>
              <a:spcBef>
                <a:spcPts val="1019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Clients </a:t>
            </a:r>
            <a:r>
              <a:rPr sz="2400" spc="-5" dirty="0">
                <a:latin typeface="Carlito"/>
                <a:cs typeface="Carlito"/>
              </a:rPr>
              <a:t>also </a:t>
            </a:r>
            <a:r>
              <a:rPr sz="2400" spc="-15" dirty="0">
                <a:latin typeface="Carlito"/>
                <a:cs typeface="Carlito"/>
              </a:rPr>
              <a:t>benefit </a:t>
            </a:r>
            <a:r>
              <a:rPr sz="2400" spc="-20" dirty="0">
                <a:latin typeface="Carlito"/>
                <a:cs typeface="Carlito"/>
              </a:rPr>
              <a:t>from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economies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scale that </a:t>
            </a:r>
            <a:r>
              <a:rPr sz="2400" spc="-5" dirty="0">
                <a:latin typeface="Carlito"/>
                <a:cs typeface="Carlito"/>
              </a:rPr>
              <a:t>arise </a:t>
            </a:r>
            <a:r>
              <a:rPr sz="2400" spc="-20" dirty="0">
                <a:latin typeface="Carlito"/>
                <a:cs typeface="Carlito"/>
              </a:rPr>
              <a:t>from </a:t>
            </a:r>
            <a:r>
              <a:rPr sz="2400" spc="-5" dirty="0">
                <a:latin typeface="Carlito"/>
                <a:cs typeface="Carlito"/>
              </a:rPr>
              <a:t>the  </a:t>
            </a:r>
            <a:r>
              <a:rPr sz="2400" spc="-10" dirty="0">
                <a:latin typeface="Carlito"/>
                <a:cs typeface="Carlito"/>
              </a:rPr>
              <a:t>sharing </a:t>
            </a:r>
            <a:r>
              <a:rPr sz="2400" spc="-5" dirty="0">
                <a:latin typeface="Carlito"/>
                <a:cs typeface="Carlito"/>
              </a:rPr>
              <a:t>of the </a:t>
            </a:r>
            <a:r>
              <a:rPr sz="2400" spc="-10" dirty="0">
                <a:latin typeface="Carlito"/>
                <a:cs typeface="Carlito"/>
              </a:rPr>
              <a:t>underlying </a:t>
            </a:r>
            <a:r>
              <a:rPr sz="2400" spc="-20" dirty="0">
                <a:latin typeface="Carlito"/>
                <a:cs typeface="Carlito"/>
              </a:rPr>
              <a:t>physical </a:t>
            </a:r>
            <a:r>
              <a:rPr sz="2400" spc="-15" dirty="0">
                <a:latin typeface="Carlito"/>
                <a:cs typeface="Carlito"/>
              </a:rPr>
              <a:t>infrastructure </a:t>
            </a:r>
            <a:r>
              <a:rPr sz="2400" spc="-10" dirty="0">
                <a:latin typeface="Carlito"/>
                <a:cs typeface="Carlito"/>
              </a:rPr>
              <a:t>between </a:t>
            </a:r>
            <a:r>
              <a:rPr sz="2400" spc="-15" dirty="0">
                <a:latin typeface="Carlito"/>
                <a:cs typeface="Carlito"/>
              </a:rPr>
              <a:t>users, </a:t>
            </a:r>
            <a:r>
              <a:rPr sz="2400" spc="-5" dirty="0">
                <a:latin typeface="Carlito"/>
                <a:cs typeface="Carlito"/>
              </a:rPr>
              <a:t>and  </a:t>
            </a:r>
            <a:r>
              <a:rPr sz="2400" spc="-10" dirty="0">
                <a:latin typeface="Carlito"/>
                <a:cs typeface="Carlito"/>
              </a:rPr>
              <a:t>that results </a:t>
            </a:r>
            <a:r>
              <a:rPr sz="2400" spc="-5" dirty="0">
                <a:latin typeface="Carlito"/>
                <a:cs typeface="Carlito"/>
              </a:rPr>
              <a:t>in </a:t>
            </a:r>
            <a:r>
              <a:rPr sz="2400" spc="-10" dirty="0">
                <a:latin typeface="Carlito"/>
                <a:cs typeface="Carlito"/>
              </a:rPr>
              <a:t>lower</a:t>
            </a:r>
            <a:r>
              <a:rPr sz="2400" spc="5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costs.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504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4" y="274766"/>
            <a:ext cx="36556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PaaS</a:t>
            </a:r>
            <a:r>
              <a:rPr spc="-415" dirty="0"/>
              <a:t> </a:t>
            </a:r>
            <a:r>
              <a:rPr spc="-245" dirty="0"/>
              <a:t>offers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914399"/>
            <a:ext cx="8382000" cy="5634876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5080" indent="-229235" algn="just">
              <a:lnSpc>
                <a:spcPct val="150000"/>
              </a:lnSpc>
              <a:spcBef>
                <a:spcPts val="74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Below </a:t>
            </a:r>
            <a:r>
              <a:rPr sz="2400" spc="-20" dirty="0">
                <a:latin typeface="Carlito"/>
                <a:cs typeface="Carlito"/>
              </a:rPr>
              <a:t>are </a:t>
            </a:r>
            <a:r>
              <a:rPr sz="2400" spc="-10" dirty="0">
                <a:latin typeface="Carlito"/>
                <a:cs typeface="Carlito"/>
              </a:rPr>
              <a:t>some </a:t>
            </a:r>
            <a:r>
              <a:rPr sz="2400" spc="-5" dirty="0">
                <a:latin typeface="Carlito"/>
                <a:cs typeface="Carlito"/>
              </a:rPr>
              <a:t>of the </a:t>
            </a:r>
            <a:r>
              <a:rPr sz="2400" spc="-20" dirty="0">
                <a:latin typeface="Carlito"/>
                <a:cs typeface="Carlito"/>
              </a:rPr>
              <a:t>features </a:t>
            </a:r>
            <a:r>
              <a:rPr sz="2400" spc="-10" dirty="0">
                <a:latin typeface="Carlito"/>
                <a:cs typeface="Carlito"/>
              </a:rPr>
              <a:t>that can </a:t>
            </a:r>
            <a:r>
              <a:rPr sz="2400" spc="-5" dirty="0">
                <a:latin typeface="Carlito"/>
                <a:cs typeface="Carlito"/>
              </a:rPr>
              <a:t>be included with a </a:t>
            </a:r>
            <a:r>
              <a:rPr sz="2400" spc="-20" dirty="0">
                <a:latin typeface="Carlito"/>
                <a:cs typeface="Carlito"/>
              </a:rPr>
              <a:t>PaaS  </a:t>
            </a:r>
            <a:r>
              <a:rPr sz="2400" spc="-15" dirty="0">
                <a:latin typeface="Carlito"/>
                <a:cs typeface="Carlito"/>
              </a:rPr>
              <a:t>offering: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Operating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system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Server-side scripting</a:t>
            </a:r>
            <a:r>
              <a:rPr sz="2400" spc="-15" dirty="0">
                <a:latin typeface="Carlito"/>
                <a:cs typeface="Carlito"/>
              </a:rPr>
              <a:t> environment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Database </a:t>
            </a:r>
            <a:r>
              <a:rPr sz="2400" spc="-5" dirty="0">
                <a:latin typeface="Carlito"/>
                <a:cs typeface="Carlito"/>
              </a:rPr>
              <a:t>management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system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Server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Software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Support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20" dirty="0">
                <a:latin typeface="Carlito"/>
                <a:cs typeface="Carlito"/>
              </a:rPr>
              <a:t>Storage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Network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access</a:t>
            </a:r>
          </a:p>
          <a:p>
            <a:pPr marL="698500" lvl="1" indent="-229235" algn="just">
              <a:lnSpc>
                <a:spcPct val="150000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50" dirty="0">
                <a:latin typeface="Carlito"/>
                <a:cs typeface="Carlito"/>
              </a:rPr>
              <a:t>Tools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70" dirty="0">
                <a:latin typeface="Carlito"/>
                <a:cs typeface="Carlito"/>
              </a:rPr>
              <a:t> </a:t>
            </a:r>
            <a:r>
              <a:rPr sz="2400" spc="-10" dirty="0" smtClean="0">
                <a:latin typeface="Carlito"/>
                <a:cs typeface="Carlito"/>
              </a:rPr>
              <a:t>development</a:t>
            </a:r>
            <a:r>
              <a:rPr lang="en-IN" sz="2400" spc="-10" dirty="0" smtClean="0">
                <a:latin typeface="Carlito"/>
                <a:cs typeface="Carlito"/>
              </a:rPr>
              <a:t> &amp; </a:t>
            </a:r>
            <a:r>
              <a:rPr sz="2400" spc="-10" dirty="0" smtClean="0">
                <a:latin typeface="Carlito"/>
                <a:cs typeface="Carlito"/>
              </a:rPr>
              <a:t>Hosting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35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98567"/>
            <a:ext cx="815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Who </a:t>
            </a:r>
            <a:r>
              <a:rPr spc="-240" dirty="0"/>
              <a:t>can </a:t>
            </a:r>
            <a:r>
              <a:rPr spc="-140" dirty="0"/>
              <a:t>use </a:t>
            </a:r>
            <a:r>
              <a:rPr spc="-229" dirty="0"/>
              <a:t>PaaS</a:t>
            </a:r>
            <a:r>
              <a:rPr spc="-969" dirty="0"/>
              <a:t> </a:t>
            </a:r>
            <a:r>
              <a:rPr spc="-130" dirty="0"/>
              <a:t>services?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7687" y="990600"/>
            <a:ext cx="8382000" cy="530401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155700" marR="724535" lvl="2" indent="-229235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15" dirty="0" smtClean="0">
                <a:latin typeface="Carlito"/>
                <a:cs typeface="Carlito"/>
              </a:rPr>
              <a:t>developers </a:t>
            </a:r>
            <a:endParaRPr lang="en-IN" sz="2400" spc="-15" dirty="0" smtClean="0">
              <a:latin typeface="Carlito"/>
              <a:cs typeface="Carlito"/>
            </a:endParaRPr>
          </a:p>
          <a:p>
            <a:pPr marL="1155700" marR="724535" lvl="2" indent="-229235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 smtClean="0">
                <a:latin typeface="Carlito"/>
                <a:cs typeface="Carlito"/>
              </a:rPr>
              <a:t>web </a:t>
            </a:r>
            <a:r>
              <a:rPr sz="2400" spc="-15" dirty="0">
                <a:latin typeface="Carlito"/>
                <a:cs typeface="Carlito"/>
              </a:rPr>
              <a:t>developers </a:t>
            </a:r>
            <a:r>
              <a:rPr sz="2400" spc="-5" dirty="0">
                <a:latin typeface="Carlito"/>
                <a:cs typeface="Carlito"/>
              </a:rPr>
              <a:t>and </a:t>
            </a:r>
            <a:endParaRPr lang="en-IN" sz="2400" spc="-5" dirty="0" smtClean="0">
              <a:latin typeface="Carlito"/>
              <a:cs typeface="Carlito"/>
            </a:endParaRPr>
          </a:p>
          <a:p>
            <a:pPr marL="1155700" marR="724535" lvl="2" indent="-229235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 smtClean="0">
                <a:latin typeface="Carlito"/>
                <a:cs typeface="Carlito"/>
              </a:rPr>
              <a:t>businesses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15" dirty="0">
                <a:latin typeface="Carlito"/>
                <a:cs typeface="Carlito"/>
              </a:rPr>
              <a:t>benefit  </a:t>
            </a:r>
            <a:r>
              <a:rPr sz="2400" spc="-20" dirty="0">
                <a:latin typeface="Carlito"/>
                <a:cs typeface="Carlito"/>
              </a:rPr>
              <a:t>from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PaaS.</a:t>
            </a:r>
            <a:endParaRPr sz="2400" dirty="0">
              <a:latin typeface="Carlito"/>
              <a:cs typeface="Carlito"/>
            </a:endParaRPr>
          </a:p>
          <a:p>
            <a:pPr marL="241300" marR="5080" indent="-229235" algn="just">
              <a:lnSpc>
                <a:spcPct val="150000"/>
              </a:lnSpc>
              <a:spcBef>
                <a:spcPts val="969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400" dirty="0"/>
              <a:t>	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example, </a:t>
            </a:r>
            <a:r>
              <a:rPr sz="2400" spc="-10" dirty="0">
                <a:latin typeface="Carlito"/>
                <a:cs typeface="Carlito"/>
              </a:rPr>
              <a:t>web </a:t>
            </a:r>
            <a:r>
              <a:rPr sz="2400" spc="-15" dirty="0">
                <a:latin typeface="Carlito"/>
                <a:cs typeface="Carlito"/>
              </a:rPr>
              <a:t>developers </a:t>
            </a:r>
            <a:r>
              <a:rPr sz="2400" spc="-10" dirty="0">
                <a:latin typeface="Carlito"/>
                <a:cs typeface="Carlito"/>
              </a:rPr>
              <a:t>can use individual </a:t>
            </a:r>
            <a:r>
              <a:rPr sz="2400" spc="-20" dirty="0">
                <a:latin typeface="Carlito"/>
                <a:cs typeface="Carlito"/>
              </a:rPr>
              <a:t>PaaS environments  </a:t>
            </a:r>
            <a:r>
              <a:rPr sz="2400" spc="-15" dirty="0">
                <a:latin typeface="Carlito"/>
                <a:cs typeface="Carlito"/>
              </a:rPr>
              <a:t>at </a:t>
            </a:r>
            <a:r>
              <a:rPr sz="2400" spc="-10" dirty="0">
                <a:latin typeface="Carlito"/>
                <a:cs typeface="Carlito"/>
              </a:rPr>
              <a:t>every </a:t>
            </a:r>
            <a:r>
              <a:rPr sz="2400" spc="-25" dirty="0">
                <a:latin typeface="Carlito"/>
                <a:cs typeface="Carlito"/>
              </a:rPr>
              <a:t>stage </a:t>
            </a:r>
            <a:r>
              <a:rPr sz="2400" spc="-5" dirty="0">
                <a:latin typeface="Carlito"/>
                <a:cs typeface="Carlito"/>
              </a:rPr>
              <a:t>of the </a:t>
            </a:r>
            <a:r>
              <a:rPr sz="2400" spc="-15" dirty="0">
                <a:latin typeface="Carlito"/>
                <a:cs typeface="Carlito"/>
              </a:rPr>
              <a:t>process </a:t>
            </a:r>
            <a:r>
              <a:rPr sz="2400" spc="-20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develop, </a:t>
            </a:r>
            <a:r>
              <a:rPr sz="2400" spc="-20" dirty="0">
                <a:latin typeface="Carlito"/>
                <a:cs typeface="Carlito"/>
              </a:rPr>
              <a:t>test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ultimately </a:t>
            </a:r>
            <a:r>
              <a:rPr sz="2400" spc="-15" dirty="0">
                <a:latin typeface="Carlito"/>
                <a:cs typeface="Carlito"/>
              </a:rPr>
              <a:t>host </a:t>
            </a:r>
            <a:r>
              <a:rPr sz="2400" spc="-5" dirty="0">
                <a:latin typeface="Carlito"/>
                <a:cs typeface="Carlito"/>
              </a:rPr>
              <a:t>their  </a:t>
            </a:r>
            <a:r>
              <a:rPr sz="2400" spc="-15" dirty="0">
                <a:latin typeface="Carlito"/>
                <a:cs typeface="Carlito"/>
              </a:rPr>
              <a:t>websites. </a:t>
            </a:r>
            <a:r>
              <a:rPr sz="2400" spc="-45" dirty="0">
                <a:latin typeface="Carlito"/>
                <a:cs typeface="Carlito"/>
              </a:rPr>
              <a:t>However, </a:t>
            </a:r>
            <a:r>
              <a:rPr sz="2400" spc="-10" dirty="0">
                <a:latin typeface="Carlito"/>
                <a:cs typeface="Carlito"/>
              </a:rPr>
              <a:t>businesses that </a:t>
            </a:r>
            <a:r>
              <a:rPr sz="2400" spc="-20" dirty="0">
                <a:latin typeface="Carlito"/>
                <a:cs typeface="Carlito"/>
              </a:rPr>
              <a:t>are </a:t>
            </a:r>
            <a:r>
              <a:rPr sz="2400" spc="-10" dirty="0">
                <a:latin typeface="Carlito"/>
                <a:cs typeface="Carlito"/>
              </a:rPr>
              <a:t>developing </a:t>
            </a:r>
            <a:r>
              <a:rPr sz="2400" spc="-5" dirty="0">
                <a:latin typeface="Carlito"/>
                <a:cs typeface="Carlito"/>
              </a:rPr>
              <a:t>their </a:t>
            </a:r>
            <a:r>
              <a:rPr sz="2400" spc="-10" dirty="0">
                <a:latin typeface="Carlito"/>
                <a:cs typeface="Carlito"/>
              </a:rPr>
              <a:t>own internal 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also </a:t>
            </a:r>
            <a:r>
              <a:rPr sz="2400" spc="-10" dirty="0">
                <a:latin typeface="Carlito"/>
                <a:cs typeface="Carlito"/>
              </a:rPr>
              <a:t>utilise </a:t>
            </a:r>
            <a:r>
              <a:rPr sz="2400" spc="-15" dirty="0">
                <a:latin typeface="Carlito"/>
                <a:cs typeface="Carlito"/>
              </a:rPr>
              <a:t>Platform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a Service, </a:t>
            </a:r>
            <a:r>
              <a:rPr sz="2400" spc="-10" dirty="0">
                <a:latin typeface="Carlito"/>
                <a:cs typeface="Carlito"/>
              </a:rPr>
              <a:t>particularly </a:t>
            </a:r>
            <a:r>
              <a:rPr sz="2400" spc="-20" dirty="0">
                <a:latin typeface="Carlito"/>
                <a:cs typeface="Carlito"/>
              </a:rPr>
              <a:t>to create  </a:t>
            </a:r>
            <a:r>
              <a:rPr sz="2400" spc="-15" dirty="0">
                <a:latin typeface="Carlito"/>
                <a:cs typeface="Carlito"/>
              </a:rPr>
              <a:t>distinct ring-fenced development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testing</a:t>
            </a:r>
            <a:r>
              <a:rPr sz="2400" spc="19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environments.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937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4" y="198567"/>
            <a:ext cx="52558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Seperation </a:t>
            </a:r>
            <a:r>
              <a:rPr spc="-190" dirty="0"/>
              <a:t>of</a:t>
            </a:r>
            <a:r>
              <a:rPr spc="-560" dirty="0"/>
              <a:t> </a:t>
            </a:r>
            <a:r>
              <a:rPr spc="-170" dirty="0"/>
              <a:t>Duties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9" y="1371602"/>
            <a:ext cx="8151495" cy="2723823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 algn="just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spc="-15" dirty="0">
                <a:latin typeface="Carlito"/>
                <a:cs typeface="Carlito"/>
              </a:rPr>
              <a:t>Development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b="1" spc="-15" dirty="0">
                <a:latin typeface="Carlito"/>
                <a:cs typeface="Carlito"/>
              </a:rPr>
              <a:t>infrastructure </a:t>
            </a:r>
            <a:r>
              <a:rPr sz="2800" spc="-10" dirty="0">
                <a:latin typeface="Carlito"/>
                <a:cs typeface="Carlito"/>
              </a:rPr>
              <a:t>teams often </a:t>
            </a:r>
            <a:r>
              <a:rPr sz="2800" spc="-5" dirty="0">
                <a:latin typeface="Carlito"/>
                <a:cs typeface="Carlito"/>
              </a:rPr>
              <a:t>clash when </a:t>
            </a:r>
            <a:r>
              <a:rPr sz="2800" spc="-10" dirty="0">
                <a:latin typeface="Carlito"/>
                <a:cs typeface="Carlito"/>
              </a:rPr>
              <a:t>building  </a:t>
            </a:r>
            <a:r>
              <a:rPr sz="2800" spc="-15" dirty="0">
                <a:latin typeface="Carlito"/>
                <a:cs typeface="Carlito"/>
              </a:rPr>
              <a:t>software.</a:t>
            </a:r>
            <a:endParaRPr sz="28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3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30" dirty="0">
                <a:latin typeface="Carlito"/>
                <a:cs typeface="Carlito"/>
              </a:rPr>
              <a:t>Ideally, </a:t>
            </a:r>
            <a:r>
              <a:rPr sz="2800" spc="-15" dirty="0">
                <a:latin typeface="Carlito"/>
                <a:cs typeface="Carlito"/>
              </a:rPr>
              <a:t>there </a:t>
            </a:r>
            <a:r>
              <a:rPr sz="2800" spc="-5" dirty="0">
                <a:latin typeface="Carlito"/>
                <a:cs typeface="Carlito"/>
              </a:rPr>
              <a:t>is a clear </a:t>
            </a:r>
            <a:r>
              <a:rPr sz="2800" b="1" spc="-15" dirty="0">
                <a:latin typeface="Carlito"/>
                <a:cs typeface="Carlito"/>
              </a:rPr>
              <a:t>separation </a:t>
            </a:r>
            <a:r>
              <a:rPr sz="2800" b="1" spc="-5" dirty="0">
                <a:latin typeface="Carlito"/>
                <a:cs typeface="Carlito"/>
              </a:rPr>
              <a:t>of duties </a:t>
            </a:r>
            <a:r>
              <a:rPr sz="2800" spc="-5" dirty="0">
                <a:latin typeface="Carlito"/>
                <a:cs typeface="Carlito"/>
              </a:rPr>
              <a:t>and clean</a:t>
            </a:r>
            <a:r>
              <a:rPr sz="2800" spc="18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handoffs.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14349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846" y="854345"/>
            <a:ext cx="6017746" cy="528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9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40051" y="2513078"/>
            <a:ext cx="6432804" cy="562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199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98567"/>
            <a:ext cx="83058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0" dirty="0"/>
              <a:t>Evolving </a:t>
            </a:r>
            <a:r>
              <a:rPr spc="-204" dirty="0"/>
              <a:t>from </a:t>
            </a:r>
            <a:r>
              <a:rPr spc="-275" dirty="0"/>
              <a:t>different</a:t>
            </a:r>
            <a:r>
              <a:rPr spc="-595" dirty="0"/>
              <a:t> </a:t>
            </a:r>
            <a:r>
              <a:rPr spc="-195" dirty="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066800"/>
            <a:ext cx="8382000" cy="473719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9235" algn="just">
              <a:lnSpc>
                <a:spcPct val="150000"/>
              </a:lnSpc>
              <a:spcBef>
                <a:spcPts val="3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Evolving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“upwards” 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from</a:t>
            </a:r>
            <a:r>
              <a:rPr sz="2400" spc="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IaaS</a:t>
            </a:r>
          </a:p>
          <a:p>
            <a:pPr marL="698500" lvl="1" indent="-229235" algn="just">
              <a:lnSpc>
                <a:spcPct val="15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Amazon </a:t>
            </a:r>
            <a:r>
              <a:rPr sz="2400" spc="-5" dirty="0">
                <a:latin typeface="Carlito"/>
                <a:cs typeface="Carlito"/>
              </a:rPr>
              <a:t>(Mail, Notification, </a:t>
            </a:r>
            <a:r>
              <a:rPr sz="2400" spc="-20" dirty="0">
                <a:latin typeface="Carlito"/>
                <a:cs typeface="Carlito"/>
              </a:rPr>
              <a:t>Events, </a:t>
            </a:r>
            <a:r>
              <a:rPr sz="2400" spc="-10" dirty="0">
                <a:latin typeface="Carlito"/>
                <a:cs typeface="Carlito"/>
              </a:rPr>
              <a:t>Databases, </a:t>
            </a:r>
            <a:r>
              <a:rPr sz="2400" spc="-40" dirty="0">
                <a:latin typeface="Carlito"/>
                <a:cs typeface="Carlito"/>
              </a:rPr>
              <a:t>Workflow,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etc.)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3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Evolving </a:t>
            </a:r>
            <a:r>
              <a:rPr sz="2400" spc="-30" dirty="0">
                <a:solidFill>
                  <a:srgbClr val="FF0000"/>
                </a:solidFill>
                <a:latin typeface="Carlito"/>
                <a:cs typeface="Carlito"/>
              </a:rPr>
              <a:t>“downwards” 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from</a:t>
            </a:r>
            <a:r>
              <a:rPr sz="2400" spc="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SaaS</a:t>
            </a:r>
            <a:endParaRPr sz="24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4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5" dirty="0">
                <a:latin typeface="Carlito"/>
                <a:cs typeface="Carlito"/>
              </a:rPr>
              <a:t>Force.com </a:t>
            </a:r>
            <a:r>
              <a:rPr sz="2400" dirty="0">
                <a:latin typeface="Carlito"/>
                <a:cs typeface="Carlito"/>
              </a:rPr>
              <a:t>– a </a:t>
            </a:r>
            <a:r>
              <a:rPr sz="2400" spc="-5" dirty="0">
                <a:latin typeface="Carlito"/>
                <a:cs typeface="Carlito"/>
              </a:rPr>
              <a:t>place </a:t>
            </a:r>
            <a:r>
              <a:rPr sz="2400" spc="-15" dirty="0">
                <a:latin typeface="Carlito"/>
                <a:cs typeface="Carlito"/>
              </a:rPr>
              <a:t>to host </a:t>
            </a:r>
            <a:r>
              <a:rPr sz="2400" dirty="0">
                <a:latin typeface="Carlito"/>
                <a:cs typeface="Carlito"/>
              </a:rPr>
              <a:t>additional </a:t>
            </a:r>
            <a:r>
              <a:rPr sz="2400" spc="-5" dirty="0">
                <a:latin typeface="Carlito"/>
                <a:cs typeface="Carlito"/>
              </a:rPr>
              <a:t>per-tenant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logic.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Google </a:t>
            </a:r>
            <a:r>
              <a:rPr sz="2400" dirty="0">
                <a:latin typeface="Carlito"/>
                <a:cs typeface="Carlito"/>
              </a:rPr>
              <a:t>App</a:t>
            </a:r>
            <a:r>
              <a:rPr sz="2400" spc="-5" dirty="0">
                <a:latin typeface="Carlito"/>
                <a:cs typeface="Carlito"/>
              </a:rPr>
              <a:t> Engine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3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Evolving 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“sideways” 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from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middleware</a:t>
            </a:r>
            <a:r>
              <a:rPr sz="2400" spc="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platforms</a:t>
            </a:r>
            <a:endParaRPr sz="24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WSO2, </a:t>
            </a:r>
            <a:r>
              <a:rPr sz="2400" spc="-20" dirty="0">
                <a:latin typeface="Carlito"/>
                <a:cs typeface="Carlito"/>
              </a:rPr>
              <a:t>Tibco, vmWare, </a:t>
            </a:r>
            <a:r>
              <a:rPr sz="2400" spc="-10" dirty="0">
                <a:latin typeface="Carlito"/>
                <a:cs typeface="Carlito"/>
              </a:rPr>
              <a:t>Oracle,</a:t>
            </a:r>
            <a:r>
              <a:rPr sz="2400" spc="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IBM</a:t>
            </a:r>
          </a:p>
        </p:txBody>
      </p:sp>
    </p:spTree>
    <p:extLst>
      <p:ext uri="{BB962C8B-B14F-4D97-AF65-F5344CB8AC3E}">
        <p14:creationId xmlns:p14="http://schemas.microsoft.com/office/powerpoint/2010/main" val="42124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7644" y="198567"/>
            <a:ext cx="693229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0" dirty="0"/>
              <a:t>Deployment</a:t>
            </a:r>
            <a:r>
              <a:rPr spc="-405" dirty="0"/>
              <a:t> </a:t>
            </a:r>
            <a:r>
              <a:rPr spc="-22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4" y="1524000"/>
            <a:ext cx="6551295" cy="185435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9235" algn="just">
              <a:lnSpc>
                <a:spcPct val="150000"/>
              </a:lnSpc>
              <a:spcBef>
                <a:spcPts val="3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Carlito"/>
                <a:cs typeface="Carlito"/>
              </a:rPr>
              <a:t>Methods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5" dirty="0">
                <a:latin typeface="Carlito"/>
                <a:cs typeface="Carlito"/>
              </a:rPr>
              <a:t>continuous</a:t>
            </a:r>
            <a:r>
              <a:rPr sz="2800" spc="10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deployment</a:t>
            </a:r>
            <a:endParaRPr sz="28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Upload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30" dirty="0">
                <a:latin typeface="Carlito"/>
                <a:cs typeface="Carlito"/>
              </a:rPr>
              <a:t>Version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management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800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4" y="228600"/>
            <a:ext cx="8229599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45" dirty="0"/>
              <a:t>What</a:t>
            </a:r>
            <a:r>
              <a:rPr sz="4000" spc="-335" dirty="0"/>
              <a:t> </a:t>
            </a:r>
            <a:r>
              <a:rPr sz="4000" spc="-114" dirty="0"/>
              <a:t>do</a:t>
            </a:r>
            <a:r>
              <a:rPr sz="4000" spc="-330" dirty="0"/>
              <a:t> </a:t>
            </a:r>
            <a:r>
              <a:rPr sz="4000" spc="-150" dirty="0"/>
              <a:t>I</a:t>
            </a:r>
            <a:r>
              <a:rPr sz="4000" spc="-325" dirty="0"/>
              <a:t> </a:t>
            </a:r>
            <a:r>
              <a:rPr sz="4000" spc="-270" dirty="0"/>
              <a:t>care</a:t>
            </a:r>
            <a:r>
              <a:rPr sz="4000" spc="-350" dirty="0"/>
              <a:t> </a:t>
            </a:r>
            <a:r>
              <a:rPr sz="4000" spc="-175" dirty="0"/>
              <a:t>about</a:t>
            </a:r>
            <a:r>
              <a:rPr sz="4000" spc="-330" dirty="0"/>
              <a:t> </a:t>
            </a:r>
            <a:r>
              <a:rPr sz="4000" spc="-165" dirty="0"/>
              <a:t>(As</a:t>
            </a:r>
            <a:r>
              <a:rPr sz="4000" spc="-330" dirty="0"/>
              <a:t> </a:t>
            </a:r>
            <a:r>
              <a:rPr sz="4000" spc="-240" dirty="0"/>
              <a:t>a</a:t>
            </a:r>
            <a:r>
              <a:rPr sz="4000" spc="-340" dirty="0"/>
              <a:t> </a:t>
            </a:r>
            <a:r>
              <a:rPr sz="4000" spc="-225" dirty="0"/>
              <a:t>developer)</a:t>
            </a:r>
            <a:r>
              <a:rPr sz="4000" spc="-320" dirty="0"/>
              <a:t> </a:t>
            </a:r>
            <a:r>
              <a:rPr sz="4000" spc="42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838" y="978697"/>
            <a:ext cx="7965965" cy="594778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9235" algn="just">
              <a:lnSpc>
                <a:spcPct val="150000"/>
              </a:lnSpc>
              <a:spcBef>
                <a:spcPts val="3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My </a:t>
            </a:r>
            <a:r>
              <a:rPr sz="2400" spc="-10" dirty="0">
                <a:latin typeface="Carlito"/>
                <a:cs typeface="Carlito"/>
              </a:rPr>
              <a:t>code </a:t>
            </a:r>
            <a:r>
              <a:rPr sz="2400" spc="-5" dirty="0">
                <a:latin typeface="Carlito"/>
                <a:cs typeface="Carlito"/>
              </a:rPr>
              <a:t>–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running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Not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10" dirty="0">
                <a:latin typeface="Carlito"/>
                <a:cs typeface="Carlito"/>
              </a:rPr>
              <a:t>“VM” </a:t>
            </a:r>
            <a:r>
              <a:rPr sz="2400" spc="-5" dirty="0">
                <a:latin typeface="Carlito"/>
                <a:cs typeface="Carlito"/>
              </a:rPr>
              <a:t>but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Virtual </a:t>
            </a:r>
            <a:r>
              <a:rPr sz="2400" dirty="0">
                <a:latin typeface="Carlito"/>
                <a:cs typeface="Carlito"/>
              </a:rPr>
              <a:t>App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Server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3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Not </a:t>
            </a:r>
            <a:r>
              <a:rPr sz="2400" spc="-15" dirty="0">
                <a:latin typeface="Carlito"/>
                <a:cs typeface="Carlito"/>
              </a:rPr>
              <a:t>just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code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44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I </a:t>
            </a:r>
            <a:r>
              <a:rPr sz="2400" spc="-20" dirty="0">
                <a:latin typeface="Carlito"/>
                <a:cs typeface="Carlito"/>
              </a:rPr>
              <a:t>like </a:t>
            </a:r>
            <a:r>
              <a:rPr sz="2400" spc="-5" dirty="0">
                <a:latin typeface="Carlito"/>
                <a:cs typeface="Carlito"/>
              </a:rPr>
              <a:t>Queues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35" dirty="0">
                <a:latin typeface="Carlito"/>
                <a:cs typeface="Carlito"/>
              </a:rPr>
              <a:t>Topics, </a:t>
            </a:r>
            <a:r>
              <a:rPr sz="2400" spc="-10" dirty="0">
                <a:latin typeface="Carlito"/>
                <a:cs typeface="Carlito"/>
              </a:rPr>
              <a:t>ESB flows, </a:t>
            </a:r>
            <a:r>
              <a:rPr sz="2400" spc="-20" dirty="0">
                <a:latin typeface="Carlito"/>
                <a:cs typeface="Carlito"/>
              </a:rPr>
              <a:t>Workflows, </a:t>
            </a:r>
            <a:r>
              <a:rPr sz="2400" spc="-10" dirty="0">
                <a:latin typeface="Carlito"/>
                <a:cs typeface="Carlito"/>
              </a:rPr>
              <a:t>Databases, </a:t>
            </a:r>
            <a:r>
              <a:rPr sz="2400" spc="-5" dirty="0">
                <a:latin typeface="Carlito"/>
                <a:cs typeface="Carlito"/>
              </a:rPr>
              <a:t>Logs, </a:t>
            </a:r>
            <a:r>
              <a:rPr sz="2400" spc="-15" dirty="0">
                <a:latin typeface="Carlito"/>
                <a:cs typeface="Carlito"/>
              </a:rPr>
              <a:t>Portals,</a:t>
            </a:r>
            <a:r>
              <a:rPr sz="2400" spc="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etc.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3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Not </a:t>
            </a:r>
            <a:r>
              <a:rPr sz="2400" spc="-15" dirty="0">
                <a:latin typeface="Carlito"/>
                <a:cs typeface="Carlito"/>
              </a:rPr>
              <a:t>just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Runtime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I </a:t>
            </a:r>
            <a:r>
              <a:rPr sz="2400" spc="-20" dirty="0">
                <a:latin typeface="Carlito"/>
                <a:cs typeface="Carlito"/>
              </a:rPr>
              <a:t>like </a:t>
            </a:r>
            <a:r>
              <a:rPr sz="2400" spc="-10" dirty="0">
                <a:latin typeface="Carlito"/>
                <a:cs typeface="Carlito"/>
              </a:rPr>
              <a:t>SVN, </a:t>
            </a:r>
            <a:r>
              <a:rPr sz="2400" spc="-5" dirty="0">
                <a:latin typeface="Carlito"/>
                <a:cs typeface="Carlito"/>
              </a:rPr>
              <a:t>Git, build, </a:t>
            </a:r>
            <a:r>
              <a:rPr sz="2400" spc="-10" dirty="0">
                <a:latin typeface="Carlito"/>
                <a:cs typeface="Carlito"/>
              </a:rPr>
              <a:t>continuous </a:t>
            </a:r>
            <a:r>
              <a:rPr sz="2400" spc="-15" dirty="0">
                <a:latin typeface="Carlito"/>
                <a:cs typeface="Carlito"/>
              </a:rPr>
              <a:t>integration, </a:t>
            </a:r>
            <a:r>
              <a:rPr sz="2400" spc="-10" dirty="0">
                <a:latin typeface="Carlito"/>
                <a:cs typeface="Carlito"/>
              </a:rPr>
              <a:t>code </a:t>
            </a:r>
            <a:r>
              <a:rPr sz="2400" spc="-15" dirty="0">
                <a:latin typeface="Carlito"/>
                <a:cs typeface="Carlito"/>
              </a:rPr>
              <a:t>coverage, </a:t>
            </a:r>
            <a:r>
              <a:rPr sz="2400" spc="-10" dirty="0">
                <a:latin typeface="Carlito"/>
                <a:cs typeface="Carlito"/>
              </a:rPr>
              <a:t>automated</a:t>
            </a:r>
            <a:r>
              <a:rPr sz="2400" spc="5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test</a:t>
            </a:r>
            <a:endParaRPr sz="2400" dirty="0">
              <a:latin typeface="Carlito"/>
              <a:cs typeface="Carlito"/>
            </a:endParaRPr>
          </a:p>
          <a:p>
            <a:pPr marL="241300" marR="1081405" indent="-229235" algn="just">
              <a:lnSpc>
                <a:spcPct val="15000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40" dirty="0">
                <a:latin typeface="Carlito"/>
                <a:cs typeface="Carlito"/>
              </a:rPr>
              <a:t>Moreover, </a:t>
            </a:r>
            <a:r>
              <a:rPr sz="2400" spc="-10" dirty="0">
                <a:latin typeface="Carlito"/>
                <a:cs typeface="Carlito"/>
              </a:rPr>
              <a:t>if </a:t>
            </a:r>
            <a:r>
              <a:rPr sz="2400" spc="-20" dirty="0">
                <a:latin typeface="Carlito"/>
                <a:cs typeface="Carlito"/>
              </a:rPr>
              <a:t>you are </a:t>
            </a:r>
            <a:r>
              <a:rPr sz="2400" spc="-5" dirty="0">
                <a:latin typeface="Carlito"/>
                <a:cs typeface="Carlito"/>
              </a:rPr>
              <a:t>a manager of a </a:t>
            </a:r>
            <a:r>
              <a:rPr sz="2400" spc="-15" dirty="0">
                <a:latin typeface="Carlito"/>
                <a:cs typeface="Carlito"/>
              </a:rPr>
              <a:t>group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developers, </a:t>
            </a:r>
            <a:r>
              <a:rPr sz="2400" spc="-25" dirty="0">
                <a:latin typeface="Carlito"/>
                <a:cs typeface="Carlito"/>
              </a:rPr>
              <a:t>you  </a:t>
            </a:r>
            <a:r>
              <a:rPr sz="2400" spc="-15" dirty="0">
                <a:latin typeface="Carlito"/>
                <a:cs typeface="Carlito"/>
              </a:rPr>
              <a:t>probably </a:t>
            </a:r>
            <a:r>
              <a:rPr sz="2400" spc="-30" dirty="0">
                <a:latin typeface="Carlito"/>
                <a:cs typeface="Carlito"/>
              </a:rPr>
              <a:t>like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governance.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152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4" y="198567"/>
            <a:ext cx="60178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Beginning </a:t>
            </a:r>
            <a:r>
              <a:rPr spc="-204" dirty="0"/>
              <a:t>to </a:t>
            </a:r>
            <a:r>
              <a:rPr spc="-140" dirty="0"/>
              <a:t>use</a:t>
            </a:r>
            <a:r>
              <a:rPr spc="-665" dirty="0"/>
              <a:t> </a:t>
            </a:r>
            <a:r>
              <a:rPr spc="-229" dirty="0"/>
              <a:t>PaaS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9" y="1295400"/>
            <a:ext cx="7999095" cy="26468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 algn="just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arlito"/>
                <a:cs typeface="Carlito"/>
              </a:rPr>
              <a:t>One </a:t>
            </a:r>
            <a:r>
              <a:rPr sz="2800" spc="-5" dirty="0">
                <a:latin typeface="Carlito"/>
                <a:cs typeface="Carlito"/>
              </a:rPr>
              <a:t>of the </a:t>
            </a:r>
            <a:r>
              <a:rPr sz="2800" spc="-10" dirty="0">
                <a:latin typeface="Carlito"/>
                <a:cs typeface="Carlito"/>
              </a:rPr>
              <a:t>decisions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0" dirty="0">
                <a:latin typeface="Carlito"/>
                <a:cs typeface="Carlito"/>
              </a:rPr>
              <a:t>need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25" dirty="0">
                <a:latin typeface="Carlito"/>
                <a:cs typeface="Carlito"/>
              </a:rPr>
              <a:t>make </a:t>
            </a:r>
            <a:r>
              <a:rPr sz="2800" spc="-5" dirty="0">
                <a:latin typeface="Carlito"/>
                <a:cs typeface="Carlito"/>
              </a:rPr>
              <a:t>when </a:t>
            </a:r>
            <a:r>
              <a:rPr sz="2800" spc="-10" dirty="0">
                <a:latin typeface="Carlito"/>
                <a:cs typeface="Carlito"/>
              </a:rPr>
              <a:t>beginning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use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20" dirty="0">
                <a:latin typeface="Carlito"/>
                <a:cs typeface="Carlito"/>
              </a:rPr>
              <a:t>PaaS  </a:t>
            </a:r>
            <a:r>
              <a:rPr sz="2800" spc="-5" dirty="0">
                <a:latin typeface="Carlito"/>
                <a:cs typeface="Carlito"/>
              </a:rPr>
              <a:t>is whether </a:t>
            </a:r>
            <a:r>
              <a:rPr sz="2800" spc="-20" dirty="0">
                <a:latin typeface="Carlito"/>
                <a:cs typeface="Carlito"/>
              </a:rPr>
              <a:t>you want to </a:t>
            </a:r>
            <a:r>
              <a:rPr sz="2800" spc="-15" dirty="0">
                <a:latin typeface="Carlito"/>
                <a:cs typeface="Carlito"/>
              </a:rPr>
              <a:t>maintain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software </a:t>
            </a:r>
            <a:r>
              <a:rPr sz="2800" spc="-5" dirty="0">
                <a:latin typeface="Carlito"/>
                <a:cs typeface="Carlito"/>
              </a:rPr>
              <a:t>or if </a:t>
            </a:r>
            <a:r>
              <a:rPr sz="2800" spc="-20" dirty="0">
                <a:latin typeface="Carlito"/>
                <a:cs typeface="Carlito"/>
              </a:rPr>
              <a:t>you want </a:t>
            </a:r>
            <a:r>
              <a:rPr sz="2800" spc="-5" dirty="0">
                <a:latin typeface="Carlito"/>
                <a:cs typeface="Carlito"/>
              </a:rPr>
              <a:t>the  </a:t>
            </a:r>
            <a:r>
              <a:rPr sz="2800" spc="-10" dirty="0">
                <a:latin typeface="Carlito"/>
                <a:cs typeface="Carlito"/>
              </a:rPr>
              <a:t>vendor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be the</a:t>
            </a:r>
            <a:r>
              <a:rPr sz="2800" spc="40" dirty="0">
                <a:latin typeface="Carlito"/>
                <a:cs typeface="Carlito"/>
              </a:rPr>
              <a:t> </a:t>
            </a:r>
            <a:r>
              <a:rPr sz="2800" spc="-40" dirty="0">
                <a:latin typeface="Carlito"/>
                <a:cs typeface="Carlito"/>
              </a:rPr>
              <a:t>administrator.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443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960" y="152400"/>
            <a:ext cx="746569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35" dirty="0"/>
              <a:t>Maintain </a:t>
            </a:r>
            <a:r>
              <a:rPr sz="4000" spc="-215" dirty="0"/>
              <a:t>the software</a:t>
            </a:r>
            <a:r>
              <a:rPr sz="4000" spc="-715" dirty="0"/>
              <a:t> </a:t>
            </a:r>
            <a:r>
              <a:rPr sz="4000" spc="-215" dirty="0"/>
              <a:t>yourself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8" y="1793495"/>
            <a:ext cx="8227695" cy="26468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 algn="just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Carlito"/>
                <a:cs typeface="Carlito"/>
              </a:rPr>
              <a:t>If </a:t>
            </a:r>
            <a:r>
              <a:rPr sz="2800" spc="-25" dirty="0">
                <a:latin typeface="Carlito"/>
                <a:cs typeface="Carlito"/>
              </a:rPr>
              <a:t>you </a:t>
            </a:r>
            <a:r>
              <a:rPr sz="2800" spc="-5" dirty="0">
                <a:latin typeface="Carlito"/>
                <a:cs typeface="Carlito"/>
              </a:rPr>
              <a:t>choose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15" dirty="0">
                <a:latin typeface="Carlito"/>
                <a:cs typeface="Carlito"/>
              </a:rPr>
              <a:t>maintain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software </a:t>
            </a:r>
            <a:r>
              <a:rPr sz="2800" spc="-35" dirty="0">
                <a:latin typeface="Carlito"/>
                <a:cs typeface="Carlito"/>
              </a:rPr>
              <a:t>yourself,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5" dirty="0">
                <a:latin typeface="Carlito"/>
                <a:cs typeface="Carlito"/>
              </a:rPr>
              <a:t>must </a:t>
            </a:r>
            <a:r>
              <a:rPr sz="2800" spc="-10" dirty="0">
                <a:latin typeface="Carlito"/>
                <a:cs typeface="Carlito"/>
              </a:rPr>
              <a:t>set up,  </a:t>
            </a:r>
            <a:r>
              <a:rPr sz="2800" spc="-15" dirty="0">
                <a:latin typeface="Carlito"/>
                <a:cs typeface="Carlito"/>
              </a:rPr>
              <a:t>configure, maintain,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5" dirty="0">
                <a:latin typeface="Carlito"/>
                <a:cs typeface="Carlito"/>
              </a:rPr>
              <a:t>administer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20" dirty="0">
                <a:latin typeface="Carlito"/>
                <a:cs typeface="Carlito"/>
              </a:rPr>
              <a:t>PaaS yourself </a:t>
            </a:r>
            <a:r>
              <a:rPr sz="2800" spc="-10" dirty="0">
                <a:latin typeface="Carlito"/>
                <a:cs typeface="Carlito"/>
              </a:rPr>
              <a:t>(either </a:t>
            </a:r>
            <a:r>
              <a:rPr sz="2800" spc="-5" dirty="0">
                <a:latin typeface="Carlito"/>
                <a:cs typeface="Carlito"/>
              </a:rPr>
              <a:t>on a  </a:t>
            </a:r>
            <a:r>
              <a:rPr sz="2800" spc="-10" dirty="0">
                <a:latin typeface="Carlito"/>
                <a:cs typeface="Carlito"/>
              </a:rPr>
              <a:t>public </a:t>
            </a:r>
            <a:r>
              <a:rPr sz="2800" spc="-5" dirty="0">
                <a:latin typeface="Carlito"/>
                <a:cs typeface="Carlito"/>
              </a:rPr>
              <a:t>or </a:t>
            </a:r>
            <a:r>
              <a:rPr sz="2800" spc="-20" dirty="0">
                <a:latin typeface="Carlito"/>
                <a:cs typeface="Carlito"/>
              </a:rPr>
              <a:t>private</a:t>
            </a:r>
            <a:r>
              <a:rPr sz="2800" spc="4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cloud).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922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641" y="152400"/>
            <a:ext cx="792289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10" dirty="0"/>
              <a:t>Let </a:t>
            </a:r>
            <a:r>
              <a:rPr sz="4000" spc="-215" dirty="0"/>
              <a:t>the </a:t>
            </a:r>
            <a:r>
              <a:rPr sz="4000" spc="-175" dirty="0"/>
              <a:t>vendor </a:t>
            </a:r>
            <a:r>
              <a:rPr sz="4000" spc="-195" dirty="0"/>
              <a:t>be </a:t>
            </a:r>
            <a:r>
              <a:rPr sz="4000" spc="-215" dirty="0"/>
              <a:t>the</a:t>
            </a:r>
            <a:r>
              <a:rPr sz="4000" spc="-819" dirty="0"/>
              <a:t> </a:t>
            </a:r>
            <a:r>
              <a:rPr sz="4000" spc="-220" dirty="0"/>
              <a:t>administrator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9" y="1066804"/>
            <a:ext cx="7614761" cy="457945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9235" algn="just">
              <a:lnSpc>
                <a:spcPct val="150000"/>
              </a:lnSpc>
              <a:spcBef>
                <a:spcPts val="43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5" dirty="0">
                <a:latin typeface="Carlito"/>
                <a:cs typeface="Carlito"/>
              </a:rPr>
              <a:t>Alternatively,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25" dirty="0">
                <a:latin typeface="Carlito"/>
                <a:cs typeface="Carlito"/>
              </a:rPr>
              <a:t>have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vendor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15" dirty="0">
                <a:latin typeface="Carlito"/>
                <a:cs typeface="Carlito"/>
              </a:rPr>
              <a:t>provide </a:t>
            </a:r>
            <a:r>
              <a:rPr sz="2800" spc="-5" dirty="0">
                <a:latin typeface="Carlito"/>
                <a:cs typeface="Carlito"/>
              </a:rPr>
              <a:t>these services.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The  result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reduced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friction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between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development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deployment  teams. </a:t>
            </a:r>
            <a:r>
              <a:rPr sz="2800" spc="-15" dirty="0">
                <a:latin typeface="Carlito"/>
                <a:cs typeface="Carlito"/>
              </a:rPr>
              <a:t>There </a:t>
            </a:r>
            <a:r>
              <a:rPr sz="2800" spc="-5" dirty="0">
                <a:latin typeface="Carlito"/>
                <a:cs typeface="Carlito"/>
              </a:rPr>
              <a:t>will, of </a:t>
            </a:r>
            <a:r>
              <a:rPr sz="2800" spc="-15" dirty="0">
                <a:latin typeface="Carlito"/>
                <a:cs typeface="Carlito"/>
              </a:rPr>
              <a:t>course,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0" dirty="0">
                <a:latin typeface="Carlito"/>
                <a:cs typeface="Carlito"/>
              </a:rPr>
              <a:t>situations </a:t>
            </a:r>
            <a:r>
              <a:rPr sz="2800" spc="-5" dirty="0">
                <a:latin typeface="Carlito"/>
                <a:cs typeface="Carlito"/>
              </a:rPr>
              <a:t>in which </a:t>
            </a:r>
            <a:r>
              <a:rPr sz="2800" spc="-25" dirty="0">
                <a:latin typeface="Carlito"/>
                <a:cs typeface="Carlito"/>
              </a:rPr>
              <a:t>it’s </a:t>
            </a:r>
            <a:r>
              <a:rPr sz="2800" spc="-10" dirty="0">
                <a:latin typeface="Carlito"/>
                <a:cs typeface="Carlito"/>
              </a:rPr>
              <a:t>critical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5" dirty="0">
                <a:latin typeface="Carlito"/>
                <a:cs typeface="Carlito"/>
              </a:rPr>
              <a:t>the  </a:t>
            </a:r>
            <a:r>
              <a:rPr sz="2800" spc="-10" dirty="0">
                <a:latin typeface="Carlito"/>
                <a:cs typeface="Carlito"/>
              </a:rPr>
              <a:t>internal team </a:t>
            </a:r>
            <a:r>
              <a:rPr sz="2800" spc="-20" dirty="0">
                <a:latin typeface="Carlito"/>
                <a:cs typeface="Carlito"/>
              </a:rPr>
              <a:t>to control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0" dirty="0">
                <a:latin typeface="Carlito"/>
                <a:cs typeface="Carlito"/>
              </a:rPr>
              <a:t>manage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20" dirty="0">
                <a:latin typeface="Carlito"/>
                <a:cs typeface="Carlito"/>
              </a:rPr>
              <a:t>complex </a:t>
            </a:r>
            <a:r>
              <a:rPr sz="2800" spc="-15" dirty="0">
                <a:latin typeface="Carlito"/>
                <a:cs typeface="Carlito"/>
              </a:rPr>
              <a:t>software  </a:t>
            </a:r>
            <a:r>
              <a:rPr sz="2800" spc="-20" dirty="0">
                <a:latin typeface="Carlito"/>
                <a:cs typeface="Carlito"/>
              </a:rPr>
              <a:t>environment.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027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9937" y="198567"/>
            <a:ext cx="617029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0" dirty="0"/>
              <a:t>Best</a:t>
            </a:r>
            <a:r>
              <a:rPr spc="-405" dirty="0"/>
              <a:t> </a:t>
            </a:r>
            <a:r>
              <a:rPr spc="-254" dirty="0"/>
              <a:t>Practices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811367"/>
            <a:ext cx="8686800" cy="606319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375285" indent="-229235" algn="just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5" dirty="0">
                <a:latin typeface="Carlito"/>
                <a:cs typeface="Carlito"/>
              </a:rPr>
              <a:t>Start </a:t>
            </a:r>
            <a:r>
              <a:rPr sz="2400" spc="-5" dirty="0">
                <a:latin typeface="Carlito"/>
                <a:cs typeface="Carlito"/>
              </a:rPr>
              <a:t>with the </a:t>
            </a:r>
            <a:r>
              <a:rPr sz="2400" spc="-20" dirty="0">
                <a:latin typeface="Carlito"/>
                <a:cs typeface="Carlito"/>
              </a:rPr>
              <a:t>data,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work </a:t>
            </a:r>
            <a:r>
              <a:rPr sz="2400" spc="-5" dirty="0">
                <a:latin typeface="Carlito"/>
                <a:cs typeface="Carlito"/>
              </a:rPr>
              <a:t>up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the services and UI. </a:t>
            </a:r>
            <a:r>
              <a:rPr sz="2400" spc="-10" dirty="0">
                <a:latin typeface="Carlito"/>
                <a:cs typeface="Carlito"/>
              </a:rPr>
              <a:t>No </a:t>
            </a:r>
            <a:r>
              <a:rPr sz="2400" spc="-20" dirty="0">
                <a:latin typeface="Carlito"/>
                <a:cs typeface="Carlito"/>
              </a:rPr>
              <a:t>matter  </a:t>
            </a:r>
            <a:r>
              <a:rPr sz="2400" spc="-10" dirty="0">
                <a:latin typeface="Carlito"/>
                <a:cs typeface="Carlito"/>
              </a:rPr>
              <a:t>what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20" dirty="0">
                <a:latin typeface="Carlito"/>
                <a:cs typeface="Carlito"/>
              </a:rPr>
              <a:t>PaaS </a:t>
            </a:r>
            <a:r>
              <a:rPr sz="2400" spc="-15" dirty="0">
                <a:latin typeface="Carlito"/>
                <a:cs typeface="Carlito"/>
              </a:rPr>
              <a:t>provider</a:t>
            </a:r>
            <a:r>
              <a:rPr sz="2400" spc="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suggests.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3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5" dirty="0">
                <a:latin typeface="Carlito"/>
                <a:cs typeface="Carlito"/>
              </a:rPr>
              <a:t>Define </a:t>
            </a:r>
            <a:r>
              <a:rPr sz="2400" spc="-5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staging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testing </a:t>
            </a:r>
            <a:r>
              <a:rPr sz="2400" spc="-25" dirty="0">
                <a:latin typeface="Carlito"/>
                <a:cs typeface="Carlito"/>
              </a:rPr>
              <a:t>strategy </a:t>
            </a:r>
            <a:r>
              <a:rPr sz="2400" spc="-30" dirty="0">
                <a:latin typeface="Carlito"/>
                <a:cs typeface="Carlito"/>
              </a:rPr>
              <a:t>before </a:t>
            </a:r>
            <a:r>
              <a:rPr sz="2400" spc="-20" dirty="0">
                <a:latin typeface="Carlito"/>
                <a:cs typeface="Carlito"/>
              </a:rPr>
              <a:t>you </a:t>
            </a:r>
            <a:r>
              <a:rPr sz="2400" spc="-10" dirty="0">
                <a:latin typeface="Carlito"/>
                <a:cs typeface="Carlito"/>
              </a:rPr>
              <a:t>begin</a:t>
            </a:r>
            <a:r>
              <a:rPr sz="2400" spc="29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development.</a:t>
            </a:r>
            <a:endParaRPr sz="2400" dirty="0">
              <a:latin typeface="Carlito"/>
              <a:cs typeface="Carlito"/>
            </a:endParaRPr>
          </a:p>
          <a:p>
            <a:pPr marL="241300" marR="5080" indent="-229235" algn="just">
              <a:lnSpc>
                <a:spcPct val="150000"/>
              </a:lnSpc>
              <a:spcBef>
                <a:spcPts val="104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Consider </a:t>
            </a:r>
            <a:r>
              <a:rPr sz="2400" spc="-20" dirty="0">
                <a:latin typeface="Carlito"/>
                <a:cs typeface="Carlito"/>
              </a:rPr>
              <a:t>SOA </a:t>
            </a:r>
            <a:r>
              <a:rPr sz="2400" spc="-10" dirty="0">
                <a:latin typeface="Carlito"/>
                <a:cs typeface="Carlito"/>
              </a:rPr>
              <a:t>approaches </a:t>
            </a:r>
            <a:r>
              <a:rPr sz="2400" spc="-5" dirty="0">
                <a:latin typeface="Carlito"/>
                <a:cs typeface="Carlito"/>
              </a:rPr>
              <a:t>in the </a:t>
            </a:r>
            <a:r>
              <a:rPr sz="2400" spc="-10" dirty="0">
                <a:latin typeface="Carlito"/>
                <a:cs typeface="Carlito"/>
              </a:rPr>
              <a:t>design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deployment </a:t>
            </a:r>
            <a:r>
              <a:rPr sz="2400" spc="-5" dirty="0">
                <a:latin typeface="Carlito"/>
                <a:cs typeface="Carlito"/>
              </a:rPr>
              <a:t>of the </a:t>
            </a:r>
            <a:r>
              <a:rPr sz="2400" spc="-15" dirty="0">
                <a:latin typeface="Carlito"/>
                <a:cs typeface="Carlito"/>
              </a:rPr>
              <a:t>PaaS-  </a:t>
            </a:r>
            <a:r>
              <a:rPr sz="2400" spc="-10" dirty="0">
                <a:latin typeface="Carlito"/>
                <a:cs typeface="Carlito"/>
              </a:rPr>
              <a:t>bases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application.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5" dirty="0">
                <a:latin typeface="Carlito"/>
                <a:cs typeface="Carlito"/>
              </a:rPr>
              <a:t>Make </a:t>
            </a:r>
            <a:r>
              <a:rPr sz="2400" spc="-20" dirty="0">
                <a:latin typeface="Carlito"/>
                <a:cs typeface="Carlito"/>
              </a:rPr>
              <a:t>sure to </a:t>
            </a:r>
            <a:r>
              <a:rPr sz="2400" spc="-5" dirty="0">
                <a:latin typeface="Carlito"/>
                <a:cs typeface="Carlito"/>
              </a:rPr>
              <a:t>do load </a:t>
            </a:r>
            <a:r>
              <a:rPr sz="2400" spc="-15" dirty="0">
                <a:latin typeface="Carlito"/>
                <a:cs typeface="Carlito"/>
              </a:rPr>
              <a:t>testing </a:t>
            </a:r>
            <a:r>
              <a:rPr sz="2400" spc="-5" dirty="0">
                <a:latin typeface="Carlito"/>
                <a:cs typeface="Carlito"/>
              </a:rPr>
              <a:t>along with functional</a:t>
            </a:r>
            <a:r>
              <a:rPr sz="2400" spc="15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testing.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7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5" dirty="0">
                <a:latin typeface="Carlito"/>
                <a:cs typeface="Carlito"/>
              </a:rPr>
              <a:t>Make </a:t>
            </a:r>
            <a:r>
              <a:rPr sz="2400" spc="-20" dirty="0">
                <a:latin typeface="Carlito"/>
                <a:cs typeface="Carlito"/>
              </a:rPr>
              <a:t>sure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model</a:t>
            </a:r>
            <a:r>
              <a:rPr sz="2400" spc="8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performance.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Don’t </a:t>
            </a:r>
            <a:r>
              <a:rPr sz="2400" spc="-20" dirty="0">
                <a:latin typeface="Carlito"/>
                <a:cs typeface="Carlito"/>
              </a:rPr>
              <a:t>fall </a:t>
            </a:r>
            <a:r>
              <a:rPr sz="2400" spc="-5" dirty="0">
                <a:latin typeface="Carlito"/>
                <a:cs typeface="Carlito"/>
              </a:rPr>
              <a:t>in </a:t>
            </a:r>
            <a:r>
              <a:rPr sz="2400" spc="-15" dirty="0">
                <a:latin typeface="Carlito"/>
                <a:cs typeface="Carlito"/>
              </a:rPr>
              <a:t>love </a:t>
            </a:r>
            <a:r>
              <a:rPr sz="2400" spc="-5" dirty="0">
                <a:latin typeface="Carlito"/>
                <a:cs typeface="Carlito"/>
              </a:rPr>
              <a:t>with a </a:t>
            </a:r>
            <a:r>
              <a:rPr sz="2400" spc="-20" dirty="0">
                <a:latin typeface="Carlito"/>
                <a:cs typeface="Carlito"/>
              </a:rPr>
              <a:t>PaaS </a:t>
            </a:r>
            <a:r>
              <a:rPr sz="2400" spc="-55" dirty="0">
                <a:latin typeface="Carlito"/>
                <a:cs typeface="Carlito"/>
              </a:rPr>
              <a:t>player, </a:t>
            </a:r>
            <a:r>
              <a:rPr sz="2400" spc="-20" dirty="0">
                <a:latin typeface="Carlito"/>
                <a:cs typeface="Carlito"/>
              </a:rPr>
              <a:t>you may </a:t>
            </a:r>
            <a:r>
              <a:rPr sz="2400" spc="-10" dirty="0">
                <a:latin typeface="Carlito"/>
                <a:cs typeface="Carlito"/>
              </a:rPr>
              <a:t>need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use</a:t>
            </a:r>
            <a:r>
              <a:rPr sz="2400" spc="29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several.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08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8" y="655843"/>
            <a:ext cx="738949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5" dirty="0"/>
              <a:t>Primary </a:t>
            </a:r>
            <a:r>
              <a:rPr spc="-220" dirty="0"/>
              <a:t>Benefits </a:t>
            </a:r>
            <a:r>
              <a:rPr spc="-190" dirty="0"/>
              <a:t>of</a:t>
            </a:r>
            <a:r>
              <a:rPr spc="-590" dirty="0"/>
              <a:t> </a:t>
            </a:r>
            <a:r>
              <a:rPr spc="-229" dirty="0"/>
              <a:t>PaaS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707922"/>
            <a:ext cx="8075296" cy="19402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 algn="just">
              <a:lnSpc>
                <a:spcPct val="15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Lower </a:t>
            </a:r>
            <a:r>
              <a:rPr sz="2400" spc="-15" dirty="0">
                <a:latin typeface="Carlito"/>
                <a:cs typeface="Carlito"/>
              </a:rPr>
              <a:t>development costs</a:t>
            </a:r>
            <a:r>
              <a:rPr sz="2400" spc="5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(%30+)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7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Lower deployment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DevOps costs </a:t>
            </a:r>
            <a:r>
              <a:rPr sz="2400" spc="-5" dirty="0">
                <a:latin typeface="Carlito"/>
                <a:cs typeface="Carlito"/>
              </a:rPr>
              <a:t>(Nearly</a:t>
            </a:r>
            <a:r>
              <a:rPr sz="2400" spc="9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eliminate)</a:t>
            </a:r>
            <a:endParaRPr sz="2400" dirty="0">
              <a:latin typeface="Carlito"/>
              <a:cs typeface="Carlito"/>
            </a:endParaRPr>
          </a:p>
          <a:p>
            <a:pPr marL="241300" indent="-229235" algn="just">
              <a:lnSpc>
                <a:spcPct val="150000"/>
              </a:lnSpc>
              <a:spcBef>
                <a:spcPts val="66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rlito"/>
                <a:cs typeface="Carlito"/>
              </a:rPr>
              <a:t>Application portability (depends </a:t>
            </a:r>
            <a:r>
              <a:rPr sz="2400" spc="-5" dirty="0">
                <a:latin typeface="Carlito"/>
                <a:cs typeface="Carlito"/>
              </a:rPr>
              <a:t>on the</a:t>
            </a:r>
            <a:r>
              <a:rPr sz="2400" spc="13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PaaS)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683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594169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20" dirty="0"/>
              <a:t>Benefits </a:t>
            </a:r>
            <a:r>
              <a:rPr sz="4400" spc="-225" dirty="0"/>
              <a:t>for</a:t>
            </a:r>
            <a:r>
              <a:rPr sz="4400" spc="-490" dirty="0"/>
              <a:t> </a:t>
            </a:r>
            <a:r>
              <a:rPr sz="4400" spc="-195" dirty="0"/>
              <a:t>Developers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762000"/>
            <a:ext cx="8763000" cy="578107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9235" algn="just">
              <a:lnSpc>
                <a:spcPct val="150000"/>
              </a:lnSpc>
              <a:spcBef>
                <a:spcPts val="3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Below </a:t>
            </a:r>
            <a:r>
              <a:rPr sz="2400" spc="-20" dirty="0">
                <a:latin typeface="Carlito"/>
                <a:cs typeface="Carlito"/>
              </a:rPr>
              <a:t>are </a:t>
            </a:r>
            <a:r>
              <a:rPr sz="2400" spc="-10" dirty="0">
                <a:latin typeface="Carlito"/>
                <a:cs typeface="Carlito"/>
              </a:rPr>
              <a:t>some </a:t>
            </a:r>
            <a:r>
              <a:rPr sz="2400" spc="-5" dirty="0">
                <a:latin typeface="Carlito"/>
                <a:cs typeface="Carlito"/>
              </a:rPr>
              <a:t>of the </a:t>
            </a:r>
            <a:r>
              <a:rPr sz="2400" spc="-10" dirty="0">
                <a:latin typeface="Carlito"/>
                <a:cs typeface="Carlito"/>
              </a:rPr>
              <a:t>benefits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20" dirty="0">
                <a:latin typeface="Carlito"/>
                <a:cs typeface="Carlito"/>
              </a:rPr>
              <a:t>PaaS to </a:t>
            </a:r>
            <a:r>
              <a:rPr sz="2400" spc="-10" dirty="0">
                <a:latin typeface="Carlito"/>
                <a:cs typeface="Carlito"/>
              </a:rPr>
              <a:t>application</a:t>
            </a:r>
            <a:r>
              <a:rPr sz="2400" spc="17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developers: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They </a:t>
            </a:r>
            <a:r>
              <a:rPr sz="2400" spc="-5" dirty="0">
                <a:latin typeface="Carlito"/>
                <a:cs typeface="Carlito"/>
              </a:rPr>
              <a:t>don’t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spc="-15" dirty="0">
                <a:latin typeface="Carlito"/>
                <a:cs typeface="Carlito"/>
              </a:rPr>
              <a:t>to invest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5" dirty="0">
                <a:latin typeface="Carlito"/>
                <a:cs typeface="Carlito"/>
              </a:rPr>
              <a:t>physical </a:t>
            </a:r>
            <a:r>
              <a:rPr sz="2400" spc="-10" dirty="0">
                <a:latin typeface="Carlito"/>
                <a:cs typeface="Carlito"/>
              </a:rPr>
              <a:t>infrastructure </a:t>
            </a:r>
            <a:r>
              <a:rPr sz="2400" spc="-5" dirty="0">
                <a:latin typeface="Carlito"/>
                <a:cs typeface="Carlito"/>
              </a:rPr>
              <a:t>(being able </a:t>
            </a:r>
            <a:r>
              <a:rPr sz="2400" spc="-10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‘rent’ virtual</a:t>
            </a:r>
            <a:r>
              <a:rPr sz="2400" spc="1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infrastructure)</a:t>
            </a:r>
            <a:endParaRPr sz="2400" dirty="0">
              <a:latin typeface="Carlito"/>
              <a:cs typeface="Carlito"/>
            </a:endParaRPr>
          </a:p>
          <a:p>
            <a:pPr marL="698500" marR="5080" lvl="1" indent="-228600" algn="just">
              <a:lnSpc>
                <a:spcPct val="150000"/>
              </a:lnSpc>
              <a:spcBef>
                <a:spcPts val="5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They </a:t>
            </a:r>
            <a:r>
              <a:rPr sz="2400" spc="-5" dirty="0">
                <a:latin typeface="Carlito"/>
                <a:cs typeface="Carlito"/>
              </a:rPr>
              <a:t>don’t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be concerned </a:t>
            </a:r>
            <a:r>
              <a:rPr sz="2400" dirty="0">
                <a:latin typeface="Carlito"/>
                <a:cs typeface="Carlito"/>
              </a:rPr>
              <a:t>with </a:t>
            </a:r>
            <a:r>
              <a:rPr sz="2400" spc="-5" dirty="0">
                <a:latin typeface="Carlito"/>
                <a:cs typeface="Carlito"/>
              </a:rPr>
              <a:t>some 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lower-level </a:t>
            </a:r>
            <a:r>
              <a:rPr sz="2400" spc="-10" dirty="0">
                <a:latin typeface="Carlito"/>
                <a:cs typeface="Carlito"/>
              </a:rPr>
              <a:t>details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  </a:t>
            </a:r>
            <a:r>
              <a:rPr sz="2400" spc="-10" dirty="0">
                <a:latin typeface="Carlito"/>
                <a:cs typeface="Carlito"/>
              </a:rPr>
              <a:t>environment.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17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5" dirty="0">
                <a:latin typeface="Carlito"/>
                <a:cs typeface="Carlito"/>
              </a:rPr>
              <a:t>Makes </a:t>
            </a:r>
            <a:r>
              <a:rPr sz="2400" spc="-10" dirty="0">
                <a:latin typeface="Carlito"/>
                <a:cs typeface="Carlito"/>
              </a:rPr>
              <a:t>development possible </a:t>
            </a:r>
            <a:r>
              <a:rPr sz="2400" spc="-20" dirty="0">
                <a:latin typeface="Carlito"/>
                <a:cs typeface="Carlito"/>
              </a:rPr>
              <a:t>for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‘non-experts’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Flexibility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Adaptability</a:t>
            </a:r>
            <a:endParaRPr sz="2400" dirty="0">
              <a:latin typeface="Carlito"/>
              <a:cs typeface="Carlito"/>
            </a:endParaRPr>
          </a:p>
          <a:p>
            <a:pPr marL="698500" lvl="1" indent="-229235" algn="just">
              <a:lnSpc>
                <a:spcPct val="15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45" dirty="0">
                <a:latin typeface="Carlito"/>
                <a:cs typeface="Carlito"/>
              </a:rPr>
              <a:t>Teams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0" dirty="0">
                <a:latin typeface="Carlito"/>
                <a:cs typeface="Carlito"/>
              </a:rPr>
              <a:t>various </a:t>
            </a:r>
            <a:r>
              <a:rPr sz="2400" spc="-5" dirty="0">
                <a:latin typeface="Carlito"/>
                <a:cs typeface="Carlito"/>
              </a:rPr>
              <a:t>locations </a:t>
            </a:r>
            <a:r>
              <a:rPr sz="2400" spc="-10" dirty="0">
                <a:latin typeface="Carlito"/>
                <a:cs typeface="Carlito"/>
              </a:rPr>
              <a:t>can work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10" dirty="0" smtClean="0">
                <a:latin typeface="Carlito"/>
                <a:cs typeface="Carlito"/>
              </a:rPr>
              <a:t>together</a:t>
            </a:r>
            <a:r>
              <a:rPr lang="en-IN" sz="2400" spc="-10" dirty="0" smtClean="0">
                <a:latin typeface="Carlito"/>
                <a:cs typeface="Carlito"/>
              </a:rPr>
              <a:t> &amp; </a:t>
            </a:r>
            <a:r>
              <a:rPr sz="2400" dirty="0" smtClean="0">
                <a:latin typeface="Carlito"/>
                <a:cs typeface="Carlito"/>
              </a:rPr>
              <a:t>Security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73737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9838" y="2894670"/>
            <a:ext cx="7412990" cy="3375283"/>
          </a:xfrm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260"/>
              </a:spcBef>
            </a:pPr>
            <a:r>
              <a:rPr sz="8000" b="1" dirty="0">
                <a:solidFill>
                  <a:srgbClr val="006FC0"/>
                </a:solidFill>
                <a:latin typeface="Carlito"/>
                <a:cs typeface="Carlito"/>
              </a:rPr>
              <a:t>IaaS</a:t>
            </a:r>
            <a:endParaRPr sz="8000" dirty="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460"/>
              </a:spcBef>
            </a:pPr>
            <a:r>
              <a:rPr sz="5400" b="1" spc="-25" dirty="0">
                <a:solidFill>
                  <a:srgbClr val="006FC0"/>
                </a:solidFill>
                <a:latin typeface="Carlito"/>
                <a:cs typeface="Carlito"/>
              </a:rPr>
              <a:t>Infrastructure </a:t>
            </a:r>
            <a:r>
              <a:rPr sz="5400" b="1" dirty="0">
                <a:solidFill>
                  <a:srgbClr val="006FC0"/>
                </a:solidFill>
                <a:latin typeface="Carlito"/>
                <a:cs typeface="Carlito"/>
              </a:rPr>
              <a:t>as a</a:t>
            </a:r>
            <a:r>
              <a:rPr sz="5400" b="1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5400" b="1" dirty="0">
                <a:solidFill>
                  <a:srgbClr val="006FC0"/>
                </a:solidFill>
                <a:latin typeface="Carlito"/>
                <a:cs typeface="Carlito"/>
              </a:rPr>
              <a:t>Service</a:t>
            </a:r>
            <a:endParaRPr sz="54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19804" y="1447802"/>
            <a:ext cx="2343523" cy="2419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93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080226"/>
            <a:ext cx="35179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</a:t>
            </a:r>
            <a:r>
              <a:rPr spc="-50" dirty="0"/>
              <a:t>n</a:t>
            </a:r>
            <a:r>
              <a:rPr spc="-45" dirty="0"/>
              <a:t>t</a:t>
            </a:r>
            <a:r>
              <a:rPr dirty="0"/>
              <a:t>e</a:t>
            </a:r>
            <a:r>
              <a:rPr spc="-55" dirty="0"/>
              <a:t>n</a:t>
            </a:r>
            <a:r>
              <a:rPr dirty="0"/>
              <a:t>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4" y="1869160"/>
            <a:ext cx="4587875" cy="3831818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25" dirty="0">
                <a:latin typeface="Georgia"/>
                <a:cs typeface="Georgia"/>
              </a:rPr>
              <a:t>Introduction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30" dirty="0">
                <a:latin typeface="Georgia"/>
                <a:cs typeface="Georgia"/>
              </a:rPr>
              <a:t>Characteristics </a:t>
            </a:r>
            <a:r>
              <a:rPr sz="2600" spc="-20" dirty="0">
                <a:latin typeface="Georgia"/>
                <a:cs typeface="Georgia"/>
              </a:rPr>
              <a:t>of</a:t>
            </a:r>
            <a:r>
              <a:rPr sz="2600" spc="-30" dirty="0">
                <a:latin typeface="Georgia"/>
                <a:cs typeface="Georgia"/>
              </a:rPr>
              <a:t> </a:t>
            </a:r>
            <a:r>
              <a:rPr sz="2600" spc="-100" dirty="0">
                <a:latin typeface="Georgia"/>
                <a:cs typeface="Georgia"/>
              </a:rPr>
              <a:t>SaaS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Georgia"/>
                <a:cs typeface="Georgia"/>
              </a:rPr>
              <a:t>Types </a:t>
            </a:r>
            <a:r>
              <a:rPr sz="2600" spc="-20" dirty="0">
                <a:latin typeface="Georgia"/>
                <a:cs typeface="Georgia"/>
              </a:rPr>
              <a:t>of</a:t>
            </a:r>
            <a:r>
              <a:rPr sz="2600" spc="35" dirty="0">
                <a:latin typeface="Georgia"/>
                <a:cs typeface="Georgia"/>
              </a:rPr>
              <a:t> </a:t>
            </a:r>
            <a:r>
              <a:rPr sz="2600" spc="-100" dirty="0">
                <a:latin typeface="Georgia"/>
                <a:cs typeface="Georgia"/>
              </a:rPr>
              <a:t>SaaS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20" dirty="0">
                <a:latin typeface="Georgia"/>
                <a:cs typeface="Georgia"/>
              </a:rPr>
              <a:t>Architecture of</a:t>
            </a:r>
            <a:r>
              <a:rPr sz="2600" spc="-50" dirty="0">
                <a:latin typeface="Georgia"/>
                <a:cs typeface="Georgia"/>
              </a:rPr>
              <a:t> </a:t>
            </a:r>
            <a:r>
              <a:rPr sz="2600" spc="-100" dirty="0">
                <a:latin typeface="Georgia"/>
                <a:cs typeface="Georgia"/>
              </a:rPr>
              <a:t>SaaS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Georgia"/>
                <a:cs typeface="Georgia"/>
              </a:rPr>
              <a:t>Software </a:t>
            </a:r>
            <a:r>
              <a:rPr sz="2600" spc="-65" dirty="0">
                <a:latin typeface="Georgia"/>
                <a:cs typeface="Georgia"/>
              </a:rPr>
              <a:t>as a </a:t>
            </a:r>
            <a:r>
              <a:rPr sz="2600" spc="-30" dirty="0">
                <a:latin typeface="Georgia"/>
                <a:cs typeface="Georgia"/>
              </a:rPr>
              <a:t>service</a:t>
            </a:r>
            <a:r>
              <a:rPr sz="2600" spc="-270" dirty="0">
                <a:latin typeface="Georgia"/>
                <a:cs typeface="Georgia"/>
              </a:rPr>
              <a:t> </a:t>
            </a:r>
            <a:r>
              <a:rPr sz="2600" spc="-90" dirty="0">
                <a:latin typeface="Georgia"/>
                <a:cs typeface="Georgia"/>
              </a:rPr>
              <a:t>providers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Georgia"/>
                <a:cs typeface="Georgia"/>
              </a:rPr>
              <a:t>Advantages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Georgia"/>
                <a:cs typeface="Georgia"/>
              </a:rPr>
              <a:t>Disadvantages</a:t>
            </a:r>
            <a:endParaRPr sz="2600" dirty="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-20" dirty="0">
                <a:latin typeface="Georgia"/>
                <a:cs typeface="Georgia"/>
              </a:rPr>
              <a:t>Conclusion</a:t>
            </a:r>
            <a:endParaRPr sz="2600" dirty="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8436" y="2124402"/>
            <a:ext cx="67500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ahoma"/>
                <a:cs typeface="Tahoma"/>
              </a:rPr>
              <a:t>Infrastructure as </a:t>
            </a:r>
            <a:r>
              <a:rPr sz="3600" b="0" dirty="0">
                <a:latin typeface="Tahoma"/>
                <a:cs typeface="Tahoma"/>
              </a:rPr>
              <a:t>a </a:t>
            </a:r>
            <a:r>
              <a:rPr sz="3600" b="0" spc="-5" dirty="0">
                <a:latin typeface="Tahoma"/>
                <a:cs typeface="Tahoma"/>
              </a:rPr>
              <a:t>Service</a:t>
            </a:r>
            <a:r>
              <a:rPr sz="3600" b="0" spc="-90" dirty="0">
                <a:latin typeface="Tahoma"/>
                <a:cs typeface="Tahoma"/>
              </a:rPr>
              <a:t> </a:t>
            </a:r>
            <a:r>
              <a:rPr sz="3600" b="0" spc="-5" dirty="0">
                <a:latin typeface="Tahoma"/>
                <a:cs typeface="Tahoma"/>
              </a:rPr>
              <a:t>(IaaS)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59248" y="2844139"/>
            <a:ext cx="52216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Computing elements </a:t>
            </a:r>
            <a:r>
              <a:rPr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4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service </a:t>
            </a:r>
            <a:r>
              <a:rPr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400" i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FFFF"/>
                </a:solidFill>
                <a:latin typeface="Times New Roman"/>
                <a:cs typeface="Times New Roman"/>
              </a:rPr>
              <a:t>demand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46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8698" y="1372445"/>
            <a:ext cx="8386702" cy="347531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900"/>
              </a:spcBef>
            </a:pPr>
            <a:r>
              <a:rPr sz="3000" spc="-5" dirty="0">
                <a:solidFill>
                  <a:srgbClr val="212121"/>
                </a:solidFill>
                <a:latin typeface="Carlito"/>
                <a:cs typeface="Carlito"/>
              </a:rPr>
              <a:t>At </a:t>
            </a:r>
            <a:r>
              <a:rPr sz="3000" spc="-10" dirty="0">
                <a:solidFill>
                  <a:srgbClr val="212121"/>
                </a:solidFill>
                <a:latin typeface="Carlito"/>
                <a:cs typeface="Carlito"/>
              </a:rPr>
              <a:t>the </a:t>
            </a:r>
            <a:r>
              <a:rPr sz="3000" spc="-5" dirty="0">
                <a:solidFill>
                  <a:srgbClr val="212121"/>
                </a:solidFill>
                <a:latin typeface="Carlito"/>
                <a:cs typeface="Carlito"/>
              </a:rPr>
              <a:t>end of </a:t>
            </a:r>
            <a:r>
              <a:rPr sz="3000" spc="-10" dirty="0">
                <a:solidFill>
                  <a:srgbClr val="212121"/>
                </a:solidFill>
                <a:latin typeface="Carlito"/>
                <a:cs typeface="Carlito"/>
              </a:rPr>
              <a:t>the this </a:t>
            </a:r>
            <a:r>
              <a:rPr sz="3000" spc="-5" dirty="0">
                <a:solidFill>
                  <a:srgbClr val="212121"/>
                </a:solidFill>
                <a:latin typeface="Carlito"/>
                <a:cs typeface="Carlito"/>
              </a:rPr>
              <a:t>lesson learner be </a:t>
            </a:r>
            <a:r>
              <a:rPr sz="3000" dirty="0">
                <a:solidFill>
                  <a:srgbClr val="212121"/>
                </a:solidFill>
                <a:latin typeface="Carlito"/>
                <a:cs typeface="Carlito"/>
              </a:rPr>
              <a:t>able</a:t>
            </a:r>
            <a:r>
              <a:rPr sz="3000" spc="-4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3000" spc="-10" dirty="0">
                <a:solidFill>
                  <a:srgbClr val="212121"/>
                </a:solidFill>
                <a:latin typeface="Carlito"/>
                <a:cs typeface="Carlito"/>
              </a:rPr>
              <a:t>to</a:t>
            </a:r>
            <a:endParaRPr sz="3000" dirty="0">
              <a:latin typeface="Carlito"/>
              <a:cs typeface="Carlito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212121"/>
                </a:solidFill>
                <a:latin typeface="Carlito"/>
                <a:cs typeface="Carlito"/>
              </a:rPr>
              <a:t>Articulate </a:t>
            </a:r>
            <a:r>
              <a:rPr sz="3000" spc="-10" dirty="0">
                <a:solidFill>
                  <a:srgbClr val="212121"/>
                </a:solidFill>
                <a:latin typeface="Carlito"/>
                <a:cs typeface="Carlito"/>
              </a:rPr>
              <a:t>the </a:t>
            </a:r>
            <a:r>
              <a:rPr sz="3000" spc="-5" dirty="0">
                <a:solidFill>
                  <a:srgbClr val="212121"/>
                </a:solidFill>
                <a:latin typeface="Carlito"/>
                <a:cs typeface="Carlito"/>
              </a:rPr>
              <a:t>meaning of</a:t>
            </a:r>
            <a:r>
              <a:rPr sz="3000" spc="-2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3000" spc="-10" dirty="0">
                <a:solidFill>
                  <a:srgbClr val="212121"/>
                </a:solidFill>
                <a:latin typeface="Carlito"/>
                <a:cs typeface="Carlito"/>
              </a:rPr>
              <a:t>IaaS,</a:t>
            </a:r>
            <a:endParaRPr sz="3000" dirty="0">
              <a:latin typeface="Carlito"/>
              <a:cs typeface="Carlito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212121"/>
                </a:solidFill>
                <a:latin typeface="Carlito"/>
                <a:cs typeface="Carlito"/>
              </a:rPr>
              <a:t>Appreciate its</a:t>
            </a:r>
            <a:r>
              <a:rPr sz="30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3000" spc="-10" dirty="0">
                <a:solidFill>
                  <a:srgbClr val="212121"/>
                </a:solidFill>
                <a:latin typeface="Carlito"/>
                <a:cs typeface="Carlito"/>
              </a:rPr>
              <a:t>characteristics</a:t>
            </a:r>
            <a:endParaRPr sz="3000" dirty="0">
              <a:latin typeface="Carlito"/>
              <a:cs typeface="Carlito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solidFill>
                  <a:srgbClr val="212121"/>
                </a:solidFill>
                <a:latin typeface="Carlito"/>
                <a:cs typeface="Carlito"/>
              </a:rPr>
              <a:t>know some of its </a:t>
            </a:r>
            <a:r>
              <a:rPr sz="3000" dirty="0">
                <a:solidFill>
                  <a:srgbClr val="212121"/>
                </a:solidFill>
                <a:latin typeface="Carlito"/>
                <a:cs typeface="Carlito"/>
              </a:rPr>
              <a:t>appropriate </a:t>
            </a:r>
            <a:r>
              <a:rPr sz="3000" spc="-5" dirty="0">
                <a:solidFill>
                  <a:srgbClr val="212121"/>
                </a:solidFill>
                <a:latin typeface="Carlito"/>
                <a:cs typeface="Carlito"/>
              </a:rPr>
              <a:t>uses</a:t>
            </a:r>
            <a:r>
              <a:rPr sz="3000" spc="-4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3000" dirty="0">
                <a:solidFill>
                  <a:srgbClr val="212121"/>
                </a:solidFill>
                <a:latin typeface="Carlito"/>
                <a:cs typeface="Carlito"/>
              </a:rPr>
              <a:t>and</a:t>
            </a:r>
            <a:endParaRPr sz="3000" dirty="0">
              <a:latin typeface="Carlito"/>
              <a:cs typeface="Carlito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solidFill>
                  <a:srgbClr val="212121"/>
                </a:solidFill>
                <a:latin typeface="Carlito"/>
                <a:cs typeface="Carlito"/>
              </a:rPr>
              <a:t>where IaaS</a:t>
            </a:r>
            <a:r>
              <a:rPr sz="30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212121"/>
                </a:solidFill>
                <a:latin typeface="Carlito"/>
                <a:cs typeface="Carlito"/>
              </a:rPr>
              <a:t>inappropriate</a:t>
            </a:r>
            <a:endParaRPr sz="30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7473" y="529012"/>
            <a:ext cx="535876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Learning</a:t>
            </a:r>
            <a:r>
              <a:rPr spc="-254" dirty="0"/>
              <a:t> </a:t>
            </a:r>
            <a:r>
              <a:rPr spc="35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98345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8698" y="1372441"/>
            <a:ext cx="8234302" cy="34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50000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WenQuanYi Micro Hei"/>
                <a:cs typeface="WenQuanYi Micro Hei"/>
              </a:rPr>
              <a:t>Infrastructure </a:t>
            </a:r>
            <a:r>
              <a:rPr sz="3000" spc="-5" dirty="0">
                <a:latin typeface="WenQuanYi Micro Hei"/>
                <a:cs typeface="WenQuanYi Micro Hei"/>
              </a:rPr>
              <a:t>as </a:t>
            </a:r>
            <a:r>
              <a:rPr sz="3000" dirty="0">
                <a:latin typeface="WenQuanYi Micro Hei"/>
                <a:cs typeface="WenQuanYi Micro Hei"/>
              </a:rPr>
              <a:t>a </a:t>
            </a:r>
            <a:r>
              <a:rPr sz="3000" spc="-5" dirty="0">
                <a:latin typeface="WenQuanYi Micro Hei"/>
                <a:cs typeface="WenQuanYi Micro Hei"/>
              </a:rPr>
              <a:t>service </a:t>
            </a:r>
            <a:r>
              <a:rPr sz="3000" dirty="0">
                <a:latin typeface="WenQuanYi Micro Hei"/>
                <a:cs typeface="WenQuanYi Micro Hei"/>
              </a:rPr>
              <a:t>( </a:t>
            </a:r>
            <a:r>
              <a:rPr sz="3000" spc="-10" dirty="0">
                <a:latin typeface="WenQuanYi Micro Hei"/>
                <a:cs typeface="WenQuanYi Micro Hei"/>
              </a:rPr>
              <a:t>IaaS) </a:t>
            </a:r>
            <a:r>
              <a:rPr sz="3000" spc="-5" dirty="0">
                <a:latin typeface="WenQuanYi Micro Hei"/>
                <a:cs typeface="WenQuanYi Micro Hei"/>
              </a:rPr>
              <a:t>is </a:t>
            </a:r>
            <a:r>
              <a:rPr sz="3000" dirty="0">
                <a:latin typeface="WenQuanYi Micro Hei"/>
                <a:cs typeface="WenQuanYi Micro Hei"/>
              </a:rPr>
              <a:t>a </a:t>
            </a:r>
            <a:r>
              <a:rPr sz="3000" spc="-10" dirty="0">
                <a:latin typeface="WenQuanYi Micro Hei"/>
                <a:cs typeface="WenQuanYi Micro Hei"/>
              </a:rPr>
              <a:t>means  </a:t>
            </a:r>
            <a:r>
              <a:rPr sz="3000" spc="-5" dirty="0">
                <a:latin typeface="WenQuanYi Micro Hei"/>
                <a:cs typeface="WenQuanYi Micro Hei"/>
              </a:rPr>
              <a:t>of </a:t>
            </a:r>
            <a:r>
              <a:rPr sz="3000" spc="-10" dirty="0">
                <a:latin typeface="WenQuanYi Micro Hei"/>
                <a:cs typeface="WenQuanYi Micro Hei"/>
              </a:rPr>
              <a:t>delivering </a:t>
            </a:r>
            <a:r>
              <a:rPr sz="3000" b="1" spc="85" dirty="0">
                <a:latin typeface="Trebuchet MS"/>
                <a:cs typeface="Trebuchet MS"/>
              </a:rPr>
              <a:t>computing </a:t>
            </a:r>
            <a:r>
              <a:rPr sz="3000" b="1" spc="50" dirty="0">
                <a:latin typeface="Trebuchet MS"/>
                <a:cs typeface="Trebuchet MS"/>
              </a:rPr>
              <a:t>infrastructure </a:t>
            </a:r>
            <a:r>
              <a:rPr sz="3000" spc="-5" dirty="0">
                <a:latin typeface="WenQuanYi Micro Hei"/>
                <a:cs typeface="WenQuanYi Micro Hei"/>
              </a:rPr>
              <a:t>as  an </a:t>
            </a:r>
            <a:r>
              <a:rPr sz="3000" b="1" spc="20" dirty="0">
                <a:latin typeface="Trebuchet MS"/>
                <a:cs typeface="Trebuchet MS"/>
              </a:rPr>
              <a:t>on- </a:t>
            </a:r>
            <a:r>
              <a:rPr sz="3000" b="1" spc="100" dirty="0">
                <a:latin typeface="Trebuchet MS"/>
                <a:cs typeface="Trebuchet MS"/>
              </a:rPr>
              <a:t>demand</a:t>
            </a:r>
            <a:r>
              <a:rPr sz="3000" b="1" spc="-250" dirty="0">
                <a:latin typeface="Trebuchet MS"/>
                <a:cs typeface="Trebuchet MS"/>
              </a:rPr>
              <a:t> </a:t>
            </a:r>
            <a:r>
              <a:rPr sz="3000" spc="-5" dirty="0">
                <a:latin typeface="WenQuanYi Micro Hei"/>
                <a:cs typeface="WenQuanYi Micro Hei"/>
              </a:rPr>
              <a:t>service.</a:t>
            </a:r>
            <a:endParaRPr sz="3000" dirty="0">
              <a:latin typeface="WenQuanYi Micro Hei"/>
              <a:cs typeface="WenQuanYi Micro Hei"/>
            </a:endParaRPr>
          </a:p>
          <a:p>
            <a:pPr marL="471170" marR="699135" indent="-459105">
              <a:lnSpc>
                <a:spcPct val="150000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WenQuanYi Micro Hei"/>
                <a:cs typeface="WenQuanYi Micro Hei"/>
              </a:rPr>
              <a:t>It is </a:t>
            </a:r>
            <a:r>
              <a:rPr sz="3000" spc="-5" dirty="0">
                <a:solidFill>
                  <a:srgbClr val="FF0000"/>
                </a:solidFill>
                <a:latin typeface="WenQuanYi Micro Hei"/>
                <a:cs typeface="WenQuanYi Micro Hei"/>
              </a:rPr>
              <a:t>one of </a:t>
            </a:r>
            <a:r>
              <a:rPr sz="3000" spc="-10" dirty="0">
                <a:solidFill>
                  <a:srgbClr val="FF0000"/>
                </a:solidFill>
                <a:latin typeface="WenQuanYi Micro Hei"/>
                <a:cs typeface="WenQuanYi Micro Hei"/>
              </a:rPr>
              <a:t>the three </a:t>
            </a:r>
            <a:r>
              <a:rPr sz="3000" spc="-5" dirty="0">
                <a:solidFill>
                  <a:srgbClr val="FF0000"/>
                </a:solidFill>
                <a:latin typeface="WenQuanYi Micro Hei"/>
                <a:cs typeface="WenQuanYi Micro Hei"/>
              </a:rPr>
              <a:t>fundamental </a:t>
            </a:r>
            <a:r>
              <a:rPr sz="3000" spc="-10" dirty="0">
                <a:solidFill>
                  <a:srgbClr val="FF0000"/>
                </a:solidFill>
                <a:latin typeface="WenQuanYi Micro Hei"/>
                <a:cs typeface="WenQuanYi Micro Hei"/>
              </a:rPr>
              <a:t>cloud  </a:t>
            </a:r>
            <a:r>
              <a:rPr sz="3000" spc="-5" dirty="0">
                <a:solidFill>
                  <a:srgbClr val="FF0000"/>
                </a:solidFill>
                <a:latin typeface="WenQuanYi Micro Hei"/>
                <a:cs typeface="WenQuanYi Micro Hei"/>
              </a:rPr>
              <a:t>service</a:t>
            </a:r>
            <a:r>
              <a:rPr sz="3000" spc="-10" dirty="0">
                <a:solidFill>
                  <a:srgbClr val="FF0000"/>
                </a:solidFill>
                <a:latin typeface="WenQuanYi Micro Hei"/>
                <a:cs typeface="WenQuanYi Micro Hei"/>
              </a:rPr>
              <a:t> models</a:t>
            </a:r>
            <a:endParaRPr sz="3000" dirty="0">
              <a:solidFill>
                <a:srgbClr val="FF0000"/>
              </a:solidFill>
              <a:latin typeface="WenQuanYi Micro Hei"/>
              <a:cs typeface="WenQuanYi Micro 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890" y="529012"/>
            <a:ext cx="65290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Arial"/>
                <a:cs typeface="Arial"/>
              </a:rPr>
              <a:t>Infrastructure </a:t>
            </a:r>
            <a:r>
              <a:rPr b="0" spc="-5" dirty="0">
                <a:latin typeface="Arial"/>
                <a:cs typeface="Arial"/>
              </a:rPr>
              <a:t>as </a:t>
            </a:r>
            <a:r>
              <a:rPr b="0" dirty="0">
                <a:latin typeface="Arial"/>
                <a:cs typeface="Arial"/>
              </a:rPr>
              <a:t>a</a:t>
            </a:r>
            <a:r>
              <a:rPr b="0" spc="-9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6675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8705" y="1372441"/>
            <a:ext cx="5313045" cy="347531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900"/>
              </a:spcBef>
            </a:pPr>
            <a:r>
              <a:rPr sz="3000" spc="-10" dirty="0">
                <a:latin typeface="WenQuanYi Micro Hei"/>
                <a:cs typeface="WenQuanYi Micro Hei"/>
              </a:rPr>
              <a:t>Iaas provides the</a:t>
            </a:r>
            <a:r>
              <a:rPr sz="3000" spc="-35" dirty="0">
                <a:latin typeface="WenQuanYi Micro Hei"/>
                <a:cs typeface="WenQuanYi Micro Hei"/>
              </a:rPr>
              <a:t> </a:t>
            </a:r>
            <a:r>
              <a:rPr sz="3000" spc="-5" dirty="0">
                <a:latin typeface="WenQuanYi Micro Hei"/>
                <a:cs typeface="WenQuanYi Micro Hei"/>
              </a:rPr>
              <a:t>following</a:t>
            </a:r>
            <a:endParaRPr sz="3000">
              <a:latin typeface="WenQuanYi Micro Hei"/>
              <a:cs typeface="WenQuanYi Micro Hei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WenQuanYi Micro Hei"/>
                <a:cs typeface="WenQuanYi Micro Hei"/>
              </a:rPr>
              <a:t>Servers- </a:t>
            </a:r>
            <a:r>
              <a:rPr sz="3000" spc="-10" dirty="0">
                <a:latin typeface="WenQuanYi Micro Hei"/>
                <a:cs typeface="WenQuanYi Micro Hei"/>
              </a:rPr>
              <a:t>compute,</a:t>
            </a:r>
            <a:r>
              <a:rPr sz="3000" spc="-85" dirty="0">
                <a:latin typeface="WenQuanYi Micro Hei"/>
                <a:cs typeface="WenQuanYi Micro Hei"/>
              </a:rPr>
              <a:t> </a:t>
            </a:r>
            <a:r>
              <a:rPr sz="3000" spc="-10" dirty="0">
                <a:latin typeface="WenQuanYi Micro Hei"/>
                <a:cs typeface="WenQuanYi Micro Hei"/>
              </a:rPr>
              <a:t>machines</a:t>
            </a:r>
            <a:endParaRPr sz="3000">
              <a:latin typeface="WenQuanYi Micro Hei"/>
              <a:cs typeface="WenQuanYi Micro Hei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WenQuanYi Micro Hei"/>
                <a:cs typeface="WenQuanYi Micro Hei"/>
              </a:rPr>
              <a:t>Storage</a:t>
            </a:r>
            <a:endParaRPr sz="3000">
              <a:latin typeface="WenQuanYi Micro Hei"/>
              <a:cs typeface="WenQuanYi Micro Hei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WenQuanYi Micro Hei"/>
                <a:cs typeface="WenQuanYi Micro Hei"/>
              </a:rPr>
              <a:t>Network</a:t>
            </a:r>
            <a:endParaRPr sz="3000">
              <a:latin typeface="WenQuanYi Micro Hei"/>
              <a:cs typeface="WenQuanYi Micro Hei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WenQuanYi Micro Hei"/>
                <a:cs typeface="WenQuanYi Micro Hei"/>
              </a:rPr>
              <a:t>Operating</a:t>
            </a:r>
            <a:r>
              <a:rPr sz="3000" spc="-10" dirty="0">
                <a:latin typeface="WenQuanYi Micro Hei"/>
                <a:cs typeface="WenQuanYi Micro Hei"/>
              </a:rPr>
              <a:t> </a:t>
            </a:r>
            <a:r>
              <a:rPr sz="3000" spc="-5" dirty="0">
                <a:latin typeface="WenQuanYi Micro Hei"/>
                <a:cs typeface="WenQuanYi Micro Hei"/>
              </a:rPr>
              <a:t>system</a:t>
            </a:r>
            <a:endParaRPr sz="3000">
              <a:latin typeface="WenQuanYi Micro Hei"/>
              <a:cs typeface="WenQuanYi Micro 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9198" y="529012"/>
            <a:ext cx="70034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Computing</a:t>
            </a:r>
            <a:r>
              <a:rPr spc="-200" dirty="0"/>
              <a:t> </a:t>
            </a:r>
            <a:r>
              <a:rPr spc="110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763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3" y="2083645"/>
            <a:ext cx="634809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6625" algn="l"/>
                <a:tab pos="1984375" algn="l"/>
                <a:tab pos="3531870" algn="l"/>
                <a:tab pos="4184015" algn="l"/>
              </a:tabLst>
            </a:pPr>
            <a:r>
              <a:rPr sz="3000" spc="-5" dirty="0">
                <a:latin typeface="WenQuanYi Micro Hei"/>
                <a:cs typeface="WenQuanYi Micro Hei"/>
              </a:rPr>
              <a:t>The	</a:t>
            </a:r>
            <a:r>
              <a:rPr sz="3000" spc="-10" dirty="0">
                <a:latin typeface="WenQuanYi Micro Hei"/>
                <a:cs typeface="WenQuanYi Micro Hei"/>
              </a:rPr>
              <a:t>user	</a:t>
            </a:r>
            <a:r>
              <a:rPr sz="3000" spc="-5" dirty="0">
                <a:latin typeface="WenQuanYi Micro Hei"/>
                <a:cs typeface="WenQuanYi Micro Hei"/>
              </a:rPr>
              <a:t>instead	of	</a:t>
            </a:r>
            <a:r>
              <a:rPr sz="3000" b="1" spc="55" dirty="0">
                <a:solidFill>
                  <a:srgbClr val="990000"/>
                </a:solidFill>
                <a:latin typeface="Trebuchet MS"/>
                <a:cs typeface="Trebuchet MS"/>
              </a:rPr>
              <a:t>purchasing-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61881" y="529012"/>
            <a:ext cx="60128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 </a:t>
            </a:r>
            <a:r>
              <a:rPr spc="120" dirty="0"/>
              <a:t>does </a:t>
            </a:r>
            <a:r>
              <a:rPr spc="220" dirty="0"/>
              <a:t>IaaS</a:t>
            </a:r>
            <a:r>
              <a:rPr spc="-875" dirty="0"/>
              <a:t> </a:t>
            </a:r>
            <a:r>
              <a:rPr spc="135" dirty="0"/>
              <a:t>Works?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530226" y="1778844"/>
            <a:ext cx="8232777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24320">
              <a:lnSpc>
                <a:spcPct val="150000"/>
              </a:lnSpc>
              <a:spcBef>
                <a:spcPts val="100"/>
              </a:spcBef>
              <a:tabLst>
                <a:tab pos="1901825" algn="l"/>
                <a:tab pos="3032125" algn="l"/>
                <a:tab pos="4531995" algn="l"/>
                <a:tab pos="5886450" algn="l"/>
                <a:tab pos="6563359" algn="l"/>
              </a:tabLst>
            </a:pPr>
            <a:r>
              <a:rPr spc="-5" dirty="0" smtClean="0"/>
              <a:t>servers,  software</a:t>
            </a:r>
            <a:r>
              <a:rPr dirty="0" smtClean="0"/>
              <a:t>,	</a:t>
            </a:r>
            <a:r>
              <a:rPr spc="80" dirty="0" smtClean="0">
                <a:latin typeface="Trebuchet MS"/>
                <a:cs typeface="Trebuchet MS"/>
              </a:rPr>
              <a:t>dat</a:t>
            </a:r>
            <a:r>
              <a:rPr spc="100" dirty="0" smtClean="0">
                <a:latin typeface="Trebuchet MS"/>
                <a:cs typeface="Trebuchet MS"/>
              </a:rPr>
              <a:t>a</a:t>
            </a:r>
            <a:r>
              <a:rPr dirty="0" smtClean="0">
                <a:latin typeface="Trebuchet MS"/>
                <a:cs typeface="Trebuchet MS"/>
              </a:rPr>
              <a:t>	</a:t>
            </a:r>
            <a:r>
              <a:rPr spc="25" dirty="0" smtClean="0">
                <a:latin typeface="Trebuchet MS"/>
                <a:cs typeface="Trebuchet MS"/>
              </a:rPr>
              <a:t>center</a:t>
            </a:r>
            <a:r>
              <a:rPr dirty="0" smtClean="0">
                <a:latin typeface="Trebuchet MS"/>
                <a:cs typeface="Trebuchet MS"/>
              </a:rPr>
              <a:t>	</a:t>
            </a:r>
            <a:r>
              <a:rPr spc="60" dirty="0" smtClean="0">
                <a:latin typeface="Trebuchet MS"/>
                <a:cs typeface="Trebuchet MS"/>
              </a:rPr>
              <a:t>spac</a:t>
            </a:r>
            <a:r>
              <a:rPr spc="70" dirty="0" smtClean="0">
                <a:latin typeface="Trebuchet MS"/>
                <a:cs typeface="Trebuchet MS"/>
              </a:rPr>
              <a:t>e</a:t>
            </a:r>
            <a:r>
              <a:rPr b="1" dirty="0" smtClean="0">
                <a:solidFill>
                  <a:srgbClr val="990000"/>
                </a:solidFill>
                <a:latin typeface="Trebuchet MS"/>
                <a:cs typeface="Trebuchet MS"/>
              </a:rPr>
              <a:t>	</a:t>
            </a:r>
            <a:r>
              <a:rPr spc="-5" dirty="0" smtClean="0"/>
              <a:t>o</a:t>
            </a:r>
            <a:r>
              <a:rPr dirty="0" smtClean="0"/>
              <a:t>r	</a:t>
            </a:r>
            <a:r>
              <a:rPr spc="-10" dirty="0" smtClean="0"/>
              <a:t>network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30223" y="3607643"/>
            <a:ext cx="8009890" cy="1397819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  <a:tabLst>
                <a:tab pos="2198370" algn="l"/>
                <a:tab pos="3200400" algn="l"/>
                <a:tab pos="4364355" algn="l"/>
                <a:tab pos="6252210" algn="l"/>
                <a:tab pos="6843395" algn="l"/>
                <a:tab pos="7263765" algn="l"/>
              </a:tabLst>
            </a:pPr>
            <a:r>
              <a:rPr sz="3000" spc="-5" dirty="0" smtClean="0">
                <a:latin typeface="WenQuanYi Micro Hei"/>
                <a:cs typeface="WenQuanYi Micro Hei"/>
              </a:rPr>
              <a:t>equipment</a:t>
            </a:r>
            <a:r>
              <a:rPr sz="3000" dirty="0" smtClean="0">
                <a:latin typeface="WenQuanYi Micro Hei"/>
                <a:cs typeface="WenQuanYi Micro Hei"/>
              </a:rPr>
              <a:t>,	</a:t>
            </a:r>
            <a:r>
              <a:rPr sz="3000" b="1" spc="45" dirty="0" smtClean="0">
                <a:solidFill>
                  <a:srgbClr val="990000"/>
                </a:solidFill>
                <a:latin typeface="Trebuchet MS"/>
                <a:cs typeface="Trebuchet MS"/>
              </a:rPr>
              <a:t>ren</a:t>
            </a:r>
            <a:r>
              <a:rPr sz="3000" b="1" spc="40" dirty="0" smtClean="0">
                <a:solidFill>
                  <a:srgbClr val="990000"/>
                </a:solidFill>
                <a:latin typeface="Trebuchet MS"/>
                <a:cs typeface="Trebuchet MS"/>
              </a:rPr>
              <a:t>t</a:t>
            </a:r>
            <a:r>
              <a:rPr sz="3000" b="1" dirty="0" smtClean="0">
                <a:solidFill>
                  <a:srgbClr val="990000"/>
                </a:solidFill>
                <a:latin typeface="Trebuchet MS"/>
                <a:cs typeface="Trebuchet MS"/>
              </a:rPr>
              <a:t>	</a:t>
            </a:r>
            <a:r>
              <a:rPr sz="3000" spc="-10" dirty="0" smtClean="0">
                <a:latin typeface="WenQuanYi Micro Hei"/>
                <a:cs typeface="WenQuanYi Micro Hei"/>
              </a:rPr>
              <a:t>thos</a:t>
            </a:r>
            <a:r>
              <a:rPr sz="3000" dirty="0" smtClean="0">
                <a:latin typeface="WenQuanYi Micro Hei"/>
                <a:cs typeface="WenQuanYi Micro Hei"/>
              </a:rPr>
              <a:t>e	</a:t>
            </a:r>
            <a:r>
              <a:rPr sz="3000" spc="-10" dirty="0" smtClean="0">
                <a:latin typeface="WenQuanYi Micro Hei"/>
                <a:cs typeface="WenQuanYi Micro Hei"/>
              </a:rPr>
              <a:t>resource</a:t>
            </a:r>
            <a:r>
              <a:rPr sz="3000" dirty="0" smtClean="0">
                <a:latin typeface="WenQuanYi Micro Hei"/>
                <a:cs typeface="WenQuanYi Micro Hei"/>
              </a:rPr>
              <a:t>s	</a:t>
            </a:r>
            <a:r>
              <a:rPr sz="3000" spc="-5" dirty="0" smtClean="0">
                <a:latin typeface="WenQuanYi Micro Hei"/>
                <a:cs typeface="WenQuanYi Micro Hei"/>
              </a:rPr>
              <a:t>a</a:t>
            </a:r>
            <a:r>
              <a:rPr sz="3000" dirty="0" smtClean="0">
                <a:latin typeface="WenQuanYi Micro Hei"/>
                <a:cs typeface="WenQuanYi Micro Hei"/>
              </a:rPr>
              <a:t>s	a	</a:t>
            </a:r>
            <a:r>
              <a:rPr sz="3000" spc="-5" dirty="0" smtClean="0">
                <a:latin typeface="WenQuanYi Micro Hei"/>
                <a:cs typeface="WenQuanYi Micro Hei"/>
              </a:rPr>
              <a:t>fully</a:t>
            </a:r>
            <a:endParaRPr sz="3000" dirty="0" smtClean="0">
              <a:latin typeface="WenQuanYi Micro Hei"/>
              <a:cs typeface="WenQuanYi Micro He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000" b="1" spc="65" dirty="0" smtClean="0">
                <a:solidFill>
                  <a:srgbClr val="990000"/>
                </a:solidFill>
                <a:latin typeface="Trebuchet MS"/>
                <a:cs typeface="Trebuchet MS"/>
              </a:rPr>
              <a:t>outsourced </a:t>
            </a:r>
            <a:r>
              <a:rPr sz="3000" spc="-5" dirty="0" smtClean="0">
                <a:latin typeface="WenQuanYi Micro Hei"/>
                <a:cs typeface="WenQuanYi Micro Hei"/>
              </a:rPr>
              <a:t>service on-demand</a:t>
            </a:r>
            <a:r>
              <a:rPr sz="3000" spc="-215" dirty="0" smtClean="0">
                <a:latin typeface="WenQuanYi Micro Hei"/>
                <a:cs typeface="WenQuanYi Micro Hei"/>
              </a:rPr>
              <a:t> </a:t>
            </a:r>
            <a:r>
              <a:rPr sz="3000" spc="-10" dirty="0" smtClean="0">
                <a:latin typeface="WenQuanYi Micro Hei"/>
                <a:cs typeface="WenQuanYi Micro Hei"/>
              </a:rPr>
              <a:t>model.</a:t>
            </a:r>
            <a:endParaRPr sz="3000" dirty="0">
              <a:latin typeface="WenQuanYi Micro Hei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40110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66245" y="1363419"/>
            <a:ext cx="5411097" cy="1863203"/>
            <a:chOff x="466242" y="1363416"/>
            <a:chExt cx="5411097" cy="1863203"/>
          </a:xfrm>
        </p:grpSpPr>
        <p:sp>
          <p:nvSpPr>
            <p:cNvPr id="2" name="object 2"/>
            <p:cNvSpPr txBox="1"/>
            <p:nvPr/>
          </p:nvSpPr>
          <p:spPr>
            <a:xfrm>
              <a:off x="563356" y="1363416"/>
              <a:ext cx="4879974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latin typeface="WenQuanYi Micro Hei"/>
                  <a:cs typeface="WenQuanYi Micro Hei"/>
                </a:rPr>
                <a:t>IaaS can be obtained</a:t>
              </a:r>
              <a:r>
                <a:rPr sz="2000" spc="-90" dirty="0">
                  <a:latin typeface="WenQuanYi Micro Hei"/>
                  <a:cs typeface="WenQuanYi Micro Hei"/>
                </a:rPr>
                <a:t> </a:t>
              </a:r>
              <a:r>
                <a:rPr sz="2000" spc="-5" dirty="0">
                  <a:latin typeface="WenQuanYi Micro Hei"/>
                  <a:cs typeface="WenQuanYi Micro Hei"/>
                </a:rPr>
                <a:t>as</a:t>
              </a:r>
              <a:endParaRPr sz="2000" dirty="0">
                <a:latin typeface="WenQuanYi Micro Hei"/>
                <a:cs typeface="WenQuanYi Micro Hei"/>
              </a:endParaRPr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466242" y="1785616"/>
              <a:ext cx="521179" cy="1397819"/>
            </a:xfrm>
            <a:prstGeom prst="rect">
              <a:avLst/>
            </a:prstGeom>
          </p:spPr>
          <p:txBody>
            <a:bodyPr vert="horz" wrap="square" lIns="0" tIns="1651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0"/>
                </a:spcBef>
              </a:pPr>
              <a:r>
                <a:rPr sz="2000" spc="-5" dirty="0">
                  <a:latin typeface="WenQuanYi Micro Hei"/>
                  <a:cs typeface="WenQuanYi Micro Hei"/>
                </a:rPr>
                <a:t>(1)</a:t>
              </a:r>
              <a:endParaRPr sz="2000" dirty="0">
                <a:latin typeface="WenQuanYi Micro Hei"/>
                <a:cs typeface="WenQuanYi Micro Hei"/>
              </a:endParaRPr>
            </a:p>
            <a:p>
              <a:pPr marL="12700">
                <a:lnSpc>
                  <a:spcPct val="100000"/>
                </a:lnSpc>
                <a:spcBef>
                  <a:spcPts val="1200"/>
                </a:spcBef>
              </a:pPr>
              <a:r>
                <a:rPr sz="2000" spc="-5" dirty="0">
                  <a:latin typeface="WenQuanYi Micro Hei"/>
                  <a:cs typeface="WenQuanYi Micro Hei"/>
                </a:rPr>
                <a:t>(2)</a:t>
              </a:r>
              <a:endParaRPr sz="2000" dirty="0">
                <a:latin typeface="WenQuanYi Micro Hei"/>
                <a:cs typeface="WenQuanYi Micro Hei"/>
              </a:endParaRPr>
            </a:p>
            <a:p>
              <a:pPr marL="12700">
                <a:lnSpc>
                  <a:spcPct val="100000"/>
                </a:lnSpc>
                <a:spcBef>
                  <a:spcPts val="1200"/>
                </a:spcBef>
              </a:pPr>
              <a:r>
                <a:rPr sz="2000" spc="-5" dirty="0">
                  <a:latin typeface="WenQuanYi Micro Hei"/>
                  <a:cs typeface="WenQuanYi Micro Hei"/>
                </a:rPr>
                <a:t>(3)</a:t>
              </a:r>
              <a:endParaRPr sz="2000" dirty="0">
                <a:latin typeface="WenQuanYi Micro Hei"/>
                <a:cs typeface="WenQuanYi Micro Hei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997361" y="1828800"/>
              <a:ext cx="4879978" cy="1397819"/>
            </a:xfrm>
            <a:prstGeom prst="rect">
              <a:avLst/>
            </a:prstGeom>
          </p:spPr>
          <p:txBody>
            <a:bodyPr vert="horz" wrap="square" lIns="0" tIns="1651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0"/>
                </a:spcBef>
              </a:pPr>
              <a:r>
                <a:rPr sz="2000" spc="-5" dirty="0">
                  <a:latin typeface="WenQuanYi Micro Hei"/>
                  <a:cs typeface="WenQuanYi Micro Hei"/>
                </a:rPr>
                <a:t>Public</a:t>
              </a:r>
              <a:r>
                <a:rPr sz="2000" spc="-10" dirty="0">
                  <a:latin typeface="WenQuanYi Micro Hei"/>
                  <a:cs typeface="WenQuanYi Micro Hei"/>
                </a:rPr>
                <a:t> </a:t>
              </a:r>
              <a:r>
                <a:rPr sz="2000" spc="-5" dirty="0">
                  <a:latin typeface="WenQuanYi Micro Hei"/>
                  <a:cs typeface="WenQuanYi Micro Hei"/>
                </a:rPr>
                <a:t>or</a:t>
              </a:r>
              <a:endParaRPr sz="2000" dirty="0">
                <a:latin typeface="WenQuanYi Micro Hei"/>
                <a:cs typeface="WenQuanYi Micro Hei"/>
              </a:endParaRPr>
            </a:p>
            <a:p>
              <a:pPr marL="78105" marR="5080">
                <a:lnSpc>
                  <a:spcPct val="150000"/>
                </a:lnSpc>
              </a:pPr>
              <a:r>
                <a:rPr sz="2000" spc="-5" dirty="0">
                  <a:latin typeface="WenQuanYi Micro Hei"/>
                  <a:cs typeface="WenQuanYi Micro Hei"/>
                </a:rPr>
                <a:t>Private infrastructure</a:t>
              </a:r>
              <a:r>
                <a:rPr sz="2000" spc="-90" dirty="0">
                  <a:latin typeface="WenQuanYi Micro Hei"/>
                  <a:cs typeface="WenQuanYi Micro Hei"/>
                </a:rPr>
                <a:t> </a:t>
              </a:r>
              <a:r>
                <a:rPr sz="2000" spc="-5" dirty="0">
                  <a:latin typeface="WenQuanYi Micro Hei"/>
                  <a:cs typeface="WenQuanYi Micro Hei"/>
                </a:rPr>
                <a:t>or  combination of</a:t>
              </a:r>
              <a:r>
                <a:rPr sz="2000" spc="-35" dirty="0">
                  <a:latin typeface="WenQuanYi Micro Hei"/>
                  <a:cs typeface="WenQuanYi Micro Hei"/>
                </a:rPr>
                <a:t> </a:t>
              </a:r>
              <a:r>
                <a:rPr sz="2000" spc="-5" dirty="0">
                  <a:latin typeface="WenQuanYi Micro Hei"/>
                  <a:cs typeface="WenQuanYi Micro Hei"/>
                </a:rPr>
                <a:t>both</a:t>
              </a:r>
              <a:endParaRPr sz="2000" dirty="0">
                <a:latin typeface="WenQuanYi Micro Hei"/>
                <a:cs typeface="WenQuanYi Micro Hei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4" y="3239874"/>
            <a:ext cx="8458199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3065" algn="just">
              <a:lnSpc>
                <a:spcPct val="150000"/>
              </a:lnSpc>
              <a:spcBef>
                <a:spcPts val="100"/>
              </a:spcBef>
            </a:pPr>
            <a:r>
              <a:rPr sz="2400" b="1" spc="20" dirty="0">
                <a:latin typeface="Trebuchet MS"/>
                <a:cs typeface="Trebuchet MS"/>
              </a:rPr>
              <a:t>Public </a:t>
            </a:r>
            <a:r>
              <a:rPr sz="2400" b="1" spc="45" dirty="0">
                <a:latin typeface="Trebuchet MS"/>
                <a:cs typeface="Trebuchet MS"/>
              </a:rPr>
              <a:t>Cloud </a:t>
            </a:r>
            <a:r>
              <a:rPr sz="2400" spc="-5" dirty="0">
                <a:latin typeface="WenQuanYi Micro Hei"/>
                <a:cs typeface="WenQuanYi Micro Hei"/>
              </a:rPr>
              <a:t>is considered infrastructure that consists of</a:t>
            </a:r>
            <a:r>
              <a:rPr sz="2400" spc="-295" dirty="0">
                <a:latin typeface="WenQuanYi Micro Hei"/>
                <a:cs typeface="WenQuanYi Micro Hei"/>
              </a:rPr>
              <a:t> </a:t>
            </a:r>
            <a:r>
              <a:rPr sz="2400" spc="-5" dirty="0">
                <a:latin typeface="WenQuanYi Micro Hei"/>
                <a:cs typeface="WenQuanYi Micro Hei"/>
              </a:rPr>
              <a:t>shared  resources, deployed on </a:t>
            </a:r>
            <a:r>
              <a:rPr sz="2400" dirty="0">
                <a:latin typeface="WenQuanYi Micro Hei"/>
                <a:cs typeface="WenQuanYi Micro Hei"/>
              </a:rPr>
              <a:t>a </a:t>
            </a:r>
            <a:r>
              <a:rPr sz="2400" spc="-5" dirty="0">
                <a:latin typeface="WenQuanYi Micro Hei"/>
                <a:cs typeface="WenQuanYi Micro Hei"/>
              </a:rPr>
              <a:t>self-service basis over the</a:t>
            </a:r>
            <a:r>
              <a:rPr sz="2400" spc="-60" dirty="0">
                <a:latin typeface="WenQuanYi Micro Hei"/>
                <a:cs typeface="WenQuanYi Micro Hei"/>
              </a:rPr>
              <a:t> </a:t>
            </a:r>
            <a:r>
              <a:rPr sz="2400" spc="-5" dirty="0">
                <a:latin typeface="WenQuanYi Micro Hei"/>
                <a:cs typeface="WenQuanYi Micro Hei"/>
              </a:rPr>
              <a:t>Internet.</a:t>
            </a:r>
            <a:endParaRPr sz="2400" dirty="0">
              <a:latin typeface="WenQuanYi Micro Hei"/>
              <a:cs typeface="WenQuanYi Micro Hei"/>
            </a:endParaRPr>
          </a:p>
          <a:p>
            <a:pPr marL="12700" marR="5080" algn="just">
              <a:lnSpc>
                <a:spcPct val="150000"/>
              </a:lnSpc>
              <a:tabLst>
                <a:tab pos="3264535" algn="l"/>
              </a:tabLst>
            </a:pPr>
            <a:r>
              <a:rPr sz="2400" b="1" spc="20" dirty="0">
                <a:latin typeface="Trebuchet MS"/>
                <a:cs typeface="Trebuchet MS"/>
              </a:rPr>
              <a:t>Private</a:t>
            </a:r>
            <a:r>
              <a:rPr sz="2400" b="1" spc="-80" dirty="0">
                <a:latin typeface="Trebuchet MS"/>
                <a:cs typeface="Trebuchet MS"/>
              </a:rPr>
              <a:t> </a:t>
            </a:r>
            <a:r>
              <a:rPr sz="2400" b="1" spc="35" dirty="0">
                <a:latin typeface="Trebuchet MS"/>
                <a:cs typeface="Trebuchet MS"/>
              </a:rPr>
              <a:t>cloud</a:t>
            </a:r>
            <a:r>
              <a:rPr sz="2400" b="1" spc="-70" dirty="0">
                <a:latin typeface="Trebuchet MS"/>
                <a:cs typeface="Trebuchet MS"/>
              </a:rPr>
              <a:t> </a:t>
            </a:r>
            <a:r>
              <a:rPr sz="2400" spc="-5" dirty="0" smtClean="0">
                <a:latin typeface="WenQuanYi Micro Hei"/>
                <a:cs typeface="WenQuanYi Micro Hei"/>
              </a:rPr>
              <a:t>incorporates</a:t>
            </a:r>
            <a:r>
              <a:rPr lang="en-IN" sz="2400" spc="-5" dirty="0" smtClean="0">
                <a:latin typeface="WenQuanYi Micro Hei"/>
                <a:cs typeface="WenQuanYi Micro Hei"/>
              </a:rPr>
              <a:t> </a:t>
            </a:r>
            <a:r>
              <a:rPr sz="2400" spc="-5" dirty="0" smtClean="0">
                <a:latin typeface="WenQuanYi Micro Hei"/>
                <a:cs typeface="WenQuanYi Micro Hei"/>
              </a:rPr>
              <a:t>some </a:t>
            </a:r>
            <a:r>
              <a:rPr sz="2400" spc="-5" dirty="0">
                <a:latin typeface="WenQuanYi Micro Hei"/>
                <a:cs typeface="WenQuanYi Micro Hei"/>
              </a:rPr>
              <a:t>of cloud computing features such  as Virtualization, but does so on </a:t>
            </a:r>
            <a:r>
              <a:rPr sz="2400" dirty="0">
                <a:latin typeface="WenQuanYi Micro Hei"/>
                <a:cs typeface="WenQuanYi Micro Hei"/>
              </a:rPr>
              <a:t>a </a:t>
            </a:r>
            <a:r>
              <a:rPr sz="2400" spc="-5" dirty="0">
                <a:latin typeface="WenQuanYi Micro Hei"/>
                <a:cs typeface="WenQuanYi Micro Hei"/>
              </a:rPr>
              <a:t>private</a:t>
            </a:r>
            <a:r>
              <a:rPr sz="2400" spc="-40" dirty="0">
                <a:latin typeface="WenQuanYi Micro Hei"/>
                <a:cs typeface="WenQuanYi Micro Hei"/>
              </a:rPr>
              <a:t> </a:t>
            </a:r>
            <a:r>
              <a:rPr sz="2400" spc="-5" dirty="0">
                <a:latin typeface="WenQuanYi Micro Hei"/>
                <a:cs typeface="WenQuanYi Micro Hei"/>
              </a:rPr>
              <a:t>network</a:t>
            </a:r>
            <a:endParaRPr sz="2400" dirty="0">
              <a:latin typeface="WenQuanYi Micro Hei"/>
              <a:cs typeface="WenQuanYi Micro 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79870" y="529012"/>
            <a:ext cx="43815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IaaS-</a:t>
            </a:r>
            <a:r>
              <a:rPr spc="-245" dirty="0"/>
              <a:t> </a:t>
            </a:r>
            <a:r>
              <a:rPr spc="100" dirty="0"/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100619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8705" y="1372441"/>
            <a:ext cx="7693659" cy="347531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9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WenQuanYi Micro Hei"/>
                <a:cs typeface="WenQuanYi Micro Hei"/>
              </a:rPr>
              <a:t>Resources </a:t>
            </a:r>
            <a:r>
              <a:rPr sz="3000" spc="-5" dirty="0">
                <a:latin typeface="WenQuanYi Micro Hei"/>
                <a:cs typeface="WenQuanYi Micro Hei"/>
              </a:rPr>
              <a:t>are </a:t>
            </a:r>
            <a:r>
              <a:rPr sz="3000" spc="-10" dirty="0">
                <a:latin typeface="WenQuanYi Micro Hei"/>
                <a:cs typeface="WenQuanYi Micro Hei"/>
              </a:rPr>
              <a:t>distributed </a:t>
            </a:r>
            <a:r>
              <a:rPr sz="3000" spc="-5" dirty="0">
                <a:latin typeface="WenQuanYi Micro Hei"/>
                <a:cs typeface="WenQuanYi Micro Hei"/>
              </a:rPr>
              <a:t>as </a:t>
            </a:r>
            <a:r>
              <a:rPr sz="3000" dirty="0">
                <a:latin typeface="WenQuanYi Micro Hei"/>
                <a:cs typeface="WenQuanYi Micro Hei"/>
              </a:rPr>
              <a:t>a</a:t>
            </a:r>
            <a:r>
              <a:rPr sz="3000" spc="-50" dirty="0">
                <a:latin typeface="WenQuanYi Micro Hei"/>
                <a:cs typeface="WenQuanYi Micro Hei"/>
              </a:rPr>
              <a:t> </a:t>
            </a:r>
            <a:r>
              <a:rPr sz="3000" spc="-5" dirty="0">
                <a:latin typeface="WenQuanYi Micro Hei"/>
                <a:cs typeface="WenQuanYi Micro Hei"/>
              </a:rPr>
              <a:t>service</a:t>
            </a:r>
            <a:endParaRPr sz="3000">
              <a:latin typeface="WenQuanYi Micro Hei"/>
              <a:cs typeface="WenQuanYi Micro Hei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  <a:tab pos="4582160" algn="l"/>
              </a:tabLst>
            </a:pPr>
            <a:r>
              <a:rPr sz="3000" spc="-10" dirty="0">
                <a:latin typeface="WenQuanYi Micro Hei"/>
                <a:cs typeface="WenQuanYi Micro Hei"/>
              </a:rPr>
              <a:t>Allows</a:t>
            </a:r>
            <a:r>
              <a:rPr sz="3000" spc="-5" dirty="0">
                <a:latin typeface="WenQuanYi Micro Hei"/>
                <a:cs typeface="WenQuanYi Micro Hei"/>
              </a:rPr>
              <a:t> </a:t>
            </a:r>
            <a:r>
              <a:rPr sz="3000" spc="-10" dirty="0">
                <a:latin typeface="WenQuanYi Micro Hei"/>
                <a:cs typeface="WenQuanYi Micro Hei"/>
              </a:rPr>
              <a:t>dynamic</a:t>
            </a:r>
            <a:r>
              <a:rPr sz="3000" spc="-5" dirty="0">
                <a:latin typeface="WenQuanYi Micro Hei"/>
                <a:cs typeface="WenQuanYi Micro Hei"/>
              </a:rPr>
              <a:t> scaling	</a:t>
            </a:r>
            <a:r>
              <a:rPr sz="3000" dirty="0">
                <a:latin typeface="WenQuanYi Micro Hei"/>
                <a:cs typeface="WenQuanYi Micro Hei"/>
              </a:rPr>
              <a:t>(</a:t>
            </a:r>
            <a:r>
              <a:rPr sz="3000" spc="-35" dirty="0">
                <a:latin typeface="WenQuanYi Micro Hei"/>
                <a:cs typeface="WenQuanYi Micro Hei"/>
              </a:rPr>
              <a:t> </a:t>
            </a:r>
            <a:r>
              <a:rPr sz="3000" spc="-5" dirty="0">
                <a:latin typeface="WenQuanYi Micro Hei"/>
                <a:cs typeface="WenQuanYi Micro Hei"/>
              </a:rPr>
              <a:t>1...10....100.....)</a:t>
            </a:r>
            <a:endParaRPr sz="3000">
              <a:latin typeface="WenQuanYi Micro Hei"/>
              <a:cs typeface="WenQuanYi Micro Hei"/>
            </a:endParaRPr>
          </a:p>
          <a:p>
            <a:pPr marL="471170" indent="-459105">
              <a:lnSpc>
                <a:spcPct val="100000"/>
              </a:lnSpc>
              <a:spcBef>
                <a:spcPts val="18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WenQuanYi Micro Hei"/>
                <a:cs typeface="WenQuanYi Micro Hei"/>
              </a:rPr>
              <a:t>Has </a:t>
            </a:r>
            <a:r>
              <a:rPr sz="3000" dirty="0">
                <a:latin typeface="WenQuanYi Micro Hei"/>
                <a:cs typeface="WenQuanYi Micro Hei"/>
              </a:rPr>
              <a:t>a variable</a:t>
            </a:r>
            <a:r>
              <a:rPr sz="3000" spc="-25" dirty="0">
                <a:latin typeface="WenQuanYi Micro Hei"/>
                <a:cs typeface="WenQuanYi Micro Hei"/>
              </a:rPr>
              <a:t> </a:t>
            </a:r>
            <a:r>
              <a:rPr sz="3000" spc="-10" dirty="0">
                <a:latin typeface="WenQuanYi Micro Hei"/>
                <a:cs typeface="WenQuanYi Micro Hei"/>
              </a:rPr>
              <a:t>costs-</a:t>
            </a:r>
            <a:endParaRPr sz="3000">
              <a:latin typeface="WenQuanYi Micro Hei"/>
              <a:cs typeface="WenQuanYi Micro Hei"/>
            </a:endParaRPr>
          </a:p>
          <a:p>
            <a:pPr marL="471170" marR="5080" indent="-459105">
              <a:lnSpc>
                <a:spcPct val="150000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WenQuanYi Micro Hei"/>
                <a:cs typeface="WenQuanYi Micro Hei"/>
              </a:rPr>
              <a:t>Generally </a:t>
            </a:r>
            <a:r>
              <a:rPr sz="3000" spc="-5" dirty="0">
                <a:latin typeface="WenQuanYi Micro Hei"/>
                <a:cs typeface="WenQuanYi Micro Hei"/>
              </a:rPr>
              <a:t>includes </a:t>
            </a:r>
            <a:r>
              <a:rPr sz="3000" spc="-10" dirty="0">
                <a:latin typeface="WenQuanYi Micro Hei"/>
                <a:cs typeface="WenQuanYi Micro Hei"/>
              </a:rPr>
              <a:t>multiple-users </a:t>
            </a:r>
            <a:r>
              <a:rPr sz="3000" spc="-5" dirty="0">
                <a:latin typeface="WenQuanYi Micro Hei"/>
                <a:cs typeface="WenQuanYi Micro Hei"/>
              </a:rPr>
              <a:t>on </a:t>
            </a:r>
            <a:r>
              <a:rPr sz="3000" dirty="0">
                <a:latin typeface="WenQuanYi Micro Hei"/>
                <a:cs typeface="WenQuanYi Micro Hei"/>
              </a:rPr>
              <a:t>a  </a:t>
            </a:r>
            <a:r>
              <a:rPr sz="3000" spc="-5" dirty="0">
                <a:latin typeface="WenQuanYi Micro Hei"/>
                <a:cs typeface="WenQuanYi Micro Hei"/>
              </a:rPr>
              <a:t>single </a:t>
            </a:r>
            <a:r>
              <a:rPr sz="3000" spc="-10" dirty="0">
                <a:latin typeface="WenQuanYi Micro Hei"/>
                <a:cs typeface="WenQuanYi Micro Hei"/>
              </a:rPr>
              <a:t>piece </a:t>
            </a:r>
            <a:r>
              <a:rPr sz="3000" spc="-5" dirty="0">
                <a:latin typeface="WenQuanYi Micro Hei"/>
                <a:cs typeface="WenQuanYi Micro Hei"/>
              </a:rPr>
              <a:t>of </a:t>
            </a:r>
            <a:r>
              <a:rPr sz="3000" spc="-10" dirty="0">
                <a:latin typeface="WenQuanYi Micro Hei"/>
                <a:cs typeface="WenQuanYi Micro Hei"/>
              </a:rPr>
              <a:t>hardware.</a:t>
            </a:r>
            <a:r>
              <a:rPr sz="3000" spc="-30" dirty="0">
                <a:latin typeface="WenQuanYi Micro Hei"/>
                <a:cs typeface="WenQuanYi Micro Hei"/>
              </a:rPr>
              <a:t> </a:t>
            </a:r>
            <a:r>
              <a:rPr sz="3000" spc="40" dirty="0">
                <a:latin typeface="WenQuanYi Micro Hei"/>
                <a:cs typeface="WenQuanYi Micro Hei"/>
              </a:rPr>
              <a:t>(</a:t>
            </a:r>
            <a:r>
              <a:rPr sz="3000" b="1" spc="40" dirty="0">
                <a:latin typeface="Trebuchet MS"/>
                <a:cs typeface="Trebuchet MS"/>
              </a:rPr>
              <a:t>multi-tenancy)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5396" y="529012"/>
            <a:ext cx="55467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IaaS-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571413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6356" y="1671758"/>
            <a:ext cx="45237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WenQuanYi Micro Hei"/>
                <a:cs typeface="WenQuanYi Micro Hei"/>
              </a:rPr>
              <a:t>IaaS is useful in the following</a:t>
            </a:r>
            <a:r>
              <a:rPr sz="2000" spc="-75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situations</a:t>
            </a:r>
            <a:endParaRPr sz="2000" dirty="0">
              <a:latin typeface="WenQuanYi Micro Hei"/>
              <a:cs typeface="WenQuanYi Micro 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637" y="2142554"/>
            <a:ext cx="33718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WenQuanYi Micro Hei"/>
                <a:cs typeface="WenQuanYi Micro Hei"/>
              </a:rPr>
              <a:t>1.</a:t>
            </a:r>
            <a:endParaRPr sz="3000" dirty="0">
              <a:latin typeface="WenQuanYi Micro Hei"/>
              <a:cs typeface="WenQuanYi Micro 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626" y="2743200"/>
            <a:ext cx="8157174" cy="1797928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3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400" spc="-5" dirty="0">
                <a:latin typeface="WenQuanYi Micro Hei"/>
                <a:cs typeface="WenQuanYi Micro Hei"/>
              </a:rPr>
              <a:t>where demand is </a:t>
            </a:r>
            <a:r>
              <a:rPr sz="2400" dirty="0">
                <a:latin typeface="WenQuanYi Micro Hei"/>
                <a:cs typeface="WenQuanYi Micro Hei"/>
              </a:rPr>
              <a:t>very </a:t>
            </a:r>
            <a:r>
              <a:rPr sz="2400" b="1" spc="25" dirty="0">
                <a:solidFill>
                  <a:srgbClr val="660000"/>
                </a:solidFill>
                <a:latin typeface="Trebuchet MS"/>
                <a:cs typeface="Trebuchet MS"/>
              </a:rPr>
              <a:t>volatile</a:t>
            </a:r>
            <a:r>
              <a:rPr sz="2400" spc="25" dirty="0">
                <a:latin typeface="WenQuanYi Micro Hei"/>
                <a:cs typeface="WenQuanYi Micro Hei"/>
              </a:rPr>
              <a:t>- </a:t>
            </a:r>
            <a:r>
              <a:rPr sz="2400" spc="-5" dirty="0">
                <a:latin typeface="WenQuanYi Micro Hei"/>
                <a:cs typeface="WenQuanYi Micro Hei"/>
              </a:rPr>
              <a:t>any time there are</a:t>
            </a:r>
            <a:r>
              <a:rPr sz="2400" spc="-70" dirty="0">
                <a:latin typeface="WenQuanYi Micro Hei"/>
                <a:cs typeface="WenQuanYi Micro Hei"/>
              </a:rPr>
              <a:t> </a:t>
            </a:r>
            <a:r>
              <a:rPr sz="2400" spc="-5" dirty="0" smtClean="0">
                <a:latin typeface="WenQuanYi Micro Hei"/>
                <a:cs typeface="WenQuanYi Micro Hei"/>
              </a:rPr>
              <a:t>significant</a:t>
            </a:r>
            <a:r>
              <a:rPr lang="en-IN" sz="2400" spc="-5" dirty="0" smtClean="0">
                <a:latin typeface="WenQuanYi Micro Hei"/>
                <a:cs typeface="WenQuanYi Micro Hei"/>
              </a:rPr>
              <a:t> </a:t>
            </a:r>
            <a:r>
              <a:rPr sz="2400" b="1" spc="55" dirty="0" smtClean="0">
                <a:latin typeface="Trebuchet MS"/>
                <a:cs typeface="Trebuchet MS"/>
              </a:rPr>
              <a:t>spikes </a:t>
            </a:r>
            <a:r>
              <a:rPr sz="2400" b="1" spc="65" dirty="0">
                <a:latin typeface="Trebuchet MS"/>
                <a:cs typeface="Trebuchet MS"/>
              </a:rPr>
              <a:t>and </a:t>
            </a:r>
            <a:r>
              <a:rPr sz="2400" b="1" spc="60" dirty="0">
                <a:latin typeface="Trebuchet MS"/>
                <a:cs typeface="Trebuchet MS"/>
              </a:rPr>
              <a:t>troughs</a:t>
            </a:r>
            <a:r>
              <a:rPr sz="2400" b="1" spc="-40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WenQuanYi Micro Hei"/>
                <a:cs typeface="WenQuanYi Micro Hei"/>
              </a:rPr>
              <a:t>in terms of demand on the infracture</a:t>
            </a:r>
            <a:endParaRPr sz="2400" dirty="0">
              <a:latin typeface="WenQuanYi Micro Hei"/>
              <a:cs typeface="WenQuanYi Micro Hei"/>
            </a:endParaRPr>
          </a:p>
          <a:p>
            <a:pPr marL="470534">
              <a:lnSpc>
                <a:spcPct val="100000"/>
              </a:lnSpc>
              <a:spcBef>
                <a:spcPts val="1200"/>
              </a:spcBef>
            </a:pPr>
            <a:r>
              <a:rPr sz="2400" dirty="0">
                <a:latin typeface="Courier New"/>
                <a:cs typeface="Courier New"/>
              </a:rPr>
              <a:t>o </a:t>
            </a:r>
            <a:r>
              <a:rPr sz="2400" spc="-5" dirty="0">
                <a:latin typeface="WenQuanYi Micro Hei"/>
                <a:cs typeface="WenQuanYi Micro Hei"/>
              </a:rPr>
              <a:t>amazon.in, snapdeal, flipkart- during festival</a:t>
            </a:r>
            <a:r>
              <a:rPr sz="2400" spc="35" dirty="0">
                <a:latin typeface="WenQuanYi Micro Hei"/>
                <a:cs typeface="WenQuanYi Micro Hei"/>
              </a:rPr>
              <a:t> </a:t>
            </a:r>
            <a:r>
              <a:rPr sz="2400" spc="-5" dirty="0">
                <a:latin typeface="WenQuanYi Micro Hei"/>
                <a:cs typeface="WenQuanYi Micro Hei"/>
              </a:rPr>
              <a:t>season</a:t>
            </a:r>
            <a:endParaRPr sz="2400" dirty="0">
              <a:latin typeface="WenQuanYi Micro Hei"/>
              <a:cs typeface="WenQuanYi Micro 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2098" y="529012"/>
            <a:ext cx="57232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Arial"/>
                <a:cs typeface="Arial"/>
              </a:rPr>
              <a:t>IaaS- Appropriate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446441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6356" y="1684019"/>
            <a:ext cx="45237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WenQuanYi Micro Hei"/>
                <a:cs typeface="WenQuanYi Micro Hei"/>
              </a:rPr>
              <a:t>IaaS is useful in the following</a:t>
            </a:r>
            <a:r>
              <a:rPr sz="2000" spc="-75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situations</a:t>
            </a:r>
            <a:endParaRPr sz="2000">
              <a:latin typeface="WenQuanYi Micro Hei"/>
              <a:cs typeface="WenQuanYi Micro 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0049" y="2617043"/>
            <a:ext cx="3435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85" dirty="0">
                <a:latin typeface="Trebuchet MS"/>
                <a:cs typeface="Trebuchet MS"/>
              </a:rPr>
              <a:t>2.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466" y="3728717"/>
            <a:ext cx="7080884" cy="727763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475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WenQuanYi Micro Hei"/>
                <a:cs typeface="WenQuanYi Micro Hei"/>
              </a:rPr>
              <a:t>For new enterprise without </a:t>
            </a:r>
            <a:r>
              <a:rPr sz="2000" b="1" spc="30" dirty="0">
                <a:latin typeface="Trebuchet MS"/>
                <a:cs typeface="Trebuchet MS"/>
              </a:rPr>
              <a:t>capital </a:t>
            </a:r>
            <a:r>
              <a:rPr sz="2000" b="1" spc="45" dirty="0">
                <a:latin typeface="Trebuchet MS"/>
                <a:cs typeface="Trebuchet MS"/>
              </a:rPr>
              <a:t>to</a:t>
            </a:r>
            <a:r>
              <a:rPr sz="2000" b="1" spc="-450" dirty="0">
                <a:latin typeface="Trebuchet MS"/>
                <a:cs typeface="Trebuchet MS"/>
              </a:rPr>
              <a:t> </a:t>
            </a:r>
            <a:r>
              <a:rPr sz="2000" b="1" spc="35" dirty="0">
                <a:latin typeface="Trebuchet MS"/>
                <a:cs typeface="Trebuchet MS"/>
              </a:rPr>
              <a:t>invest </a:t>
            </a:r>
            <a:r>
              <a:rPr sz="2000" b="1" spc="40" dirty="0">
                <a:latin typeface="Trebuchet MS"/>
                <a:cs typeface="Trebuchet MS"/>
              </a:rPr>
              <a:t>in hardware</a:t>
            </a:r>
            <a:endParaRPr sz="2000">
              <a:latin typeface="Trebuchet MS"/>
              <a:cs typeface="Trebuchet MS"/>
            </a:endParaRPr>
          </a:p>
          <a:p>
            <a:pPr marL="470534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latin typeface="Courier New"/>
                <a:cs typeface="Courier New"/>
              </a:rPr>
              <a:t>o </a:t>
            </a:r>
            <a:r>
              <a:rPr sz="2000" spc="-5" dirty="0">
                <a:latin typeface="WenQuanYi Micro Hei"/>
                <a:cs typeface="WenQuanYi Micro Hei"/>
              </a:rPr>
              <a:t>entrepreneurs starting on </a:t>
            </a:r>
            <a:r>
              <a:rPr sz="2000" dirty="0">
                <a:latin typeface="WenQuanYi Micro Hei"/>
                <a:cs typeface="WenQuanYi Micro Hei"/>
              </a:rPr>
              <a:t>a </a:t>
            </a:r>
            <a:r>
              <a:rPr sz="2000" spc="-5" dirty="0">
                <a:latin typeface="WenQuanYi Micro Hei"/>
                <a:cs typeface="WenQuanYi Micro Hei"/>
              </a:rPr>
              <a:t>shoestring</a:t>
            </a:r>
            <a:r>
              <a:rPr sz="2000" spc="40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budget</a:t>
            </a:r>
            <a:endParaRPr sz="2000">
              <a:latin typeface="WenQuanYi Micro Hei"/>
              <a:cs typeface="WenQuanYi Micro 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2098" y="529012"/>
            <a:ext cx="57232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Arial"/>
                <a:cs typeface="Arial"/>
              </a:rPr>
              <a:t>IaaS- Appropriate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1695440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466" y="1646203"/>
            <a:ext cx="7409180" cy="1947713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516255" algn="ctr">
              <a:lnSpc>
                <a:spcPct val="100000"/>
              </a:lnSpc>
              <a:spcBef>
                <a:spcPts val="320"/>
              </a:spcBef>
            </a:pPr>
            <a:r>
              <a:rPr sz="2000" spc="-5" dirty="0">
                <a:latin typeface="WenQuanYi Micro Hei"/>
                <a:cs typeface="WenQuanYi Micro Hei"/>
              </a:rPr>
              <a:t>IaaS is useful in the following</a:t>
            </a:r>
            <a:r>
              <a:rPr sz="2000" spc="-25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situations</a:t>
            </a:r>
            <a:endParaRPr sz="2000">
              <a:latin typeface="WenQuanYi Micro Hei"/>
              <a:cs typeface="WenQuanYi Micro Hei"/>
            </a:endParaRPr>
          </a:p>
          <a:p>
            <a:pPr marR="356235" algn="ctr">
              <a:lnSpc>
                <a:spcPct val="100000"/>
              </a:lnSpc>
              <a:spcBef>
                <a:spcPts val="335"/>
              </a:spcBef>
            </a:pPr>
            <a:r>
              <a:rPr sz="3000" spc="-5" dirty="0">
                <a:latin typeface="WenQuanYi Micro Hei"/>
                <a:cs typeface="WenQuanYi Micro Hei"/>
              </a:rPr>
              <a:t>3.</a:t>
            </a:r>
            <a:endParaRPr sz="3000">
              <a:latin typeface="WenQuanYi Micro Hei"/>
              <a:cs typeface="WenQuanYi Micro Hei"/>
            </a:endParaRPr>
          </a:p>
          <a:p>
            <a:pPr marL="394335" marR="5080" indent="-382270">
              <a:lnSpc>
                <a:spcPct val="115599"/>
              </a:lnSpc>
              <a:spcBef>
                <a:spcPts val="19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WenQuanYi Micro Hei"/>
                <a:cs typeface="WenQuanYi Micro Hei"/>
              </a:rPr>
              <a:t>Where the enterprise is growing rapidly and scaling hardware  would be</a:t>
            </a:r>
            <a:r>
              <a:rPr sz="2000" spc="-15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problematic</a:t>
            </a:r>
            <a:endParaRPr sz="2000">
              <a:latin typeface="WenQuanYi Micro Hei"/>
              <a:cs typeface="WenQuanYi Micro Hei"/>
            </a:endParaRPr>
          </a:p>
          <a:p>
            <a:pPr marL="470534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latin typeface="Courier New"/>
                <a:cs typeface="Courier New"/>
              </a:rPr>
              <a:t>o </a:t>
            </a:r>
            <a:r>
              <a:rPr sz="2000" dirty="0">
                <a:latin typeface="WenQuanYi Micro Hei"/>
                <a:cs typeface="WenQuanYi Micro Hei"/>
              </a:rPr>
              <a:t>a </a:t>
            </a:r>
            <a:r>
              <a:rPr sz="2000" spc="-5" dirty="0">
                <a:latin typeface="WenQuanYi Micro Hei"/>
                <a:cs typeface="WenQuanYi Micro Hei"/>
              </a:rPr>
              <a:t>company that experience huge success</a:t>
            </a:r>
            <a:r>
              <a:rPr sz="2000" spc="20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immediately</a:t>
            </a:r>
            <a:endParaRPr sz="2000">
              <a:latin typeface="WenQuanYi Micro Hei"/>
              <a:cs typeface="WenQuanYi Micro 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2098" y="529012"/>
            <a:ext cx="57232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Arial"/>
                <a:cs typeface="Arial"/>
              </a:rPr>
              <a:t>IaaS- Appropriate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124288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1"/>
            <a:ext cx="9145590" cy="102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7288" y="792287"/>
            <a:ext cx="6757034" cy="21884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spcBef>
                <a:spcPts val="720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4150" spc="-190" dirty="0" smtClean="0">
                <a:solidFill>
                  <a:srgbClr val="0AD0D9"/>
                </a:solidFill>
                <a:latin typeface="Arial"/>
                <a:cs typeface="Arial"/>
              </a:rPr>
              <a:t></a:t>
            </a:r>
            <a:r>
              <a:rPr sz="2600" spc="-25" dirty="0" smtClean="0">
                <a:latin typeface="Georgia"/>
                <a:cs typeface="Georgia"/>
              </a:rPr>
              <a:t>What </a:t>
            </a:r>
            <a:r>
              <a:rPr sz="2600" spc="-25" dirty="0">
                <a:latin typeface="Georgia"/>
                <a:cs typeface="Georgia"/>
              </a:rPr>
              <a:t>is a cloud?</a:t>
            </a:r>
          </a:p>
          <a:p>
            <a:pPr marL="12700">
              <a:spcBef>
                <a:spcPts val="720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spc="-25" dirty="0">
                <a:latin typeface="Georgia"/>
                <a:cs typeface="Georgia"/>
              </a:rPr>
              <a:t>What is cloud computing?</a:t>
            </a:r>
          </a:p>
          <a:p>
            <a:pPr marL="12700" marR="5080">
              <a:spcBef>
                <a:spcPts val="720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spc="-25" dirty="0">
                <a:latin typeface="Georgia"/>
                <a:cs typeface="Georgia"/>
              </a:rPr>
              <a:t>What are cloud computing  Applications?</a:t>
            </a:r>
          </a:p>
          <a:p>
            <a:pPr marL="12700" marR="143510">
              <a:spcBef>
                <a:spcPts val="720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spc="-25" dirty="0">
                <a:latin typeface="Georgia"/>
                <a:cs typeface="Georgia"/>
              </a:rPr>
              <a:t>What are services of cloud  computing?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8705" y="1588343"/>
            <a:ext cx="7981315" cy="3191258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25"/>
              </a:spcBef>
            </a:pPr>
            <a:r>
              <a:rPr sz="3000" spc="-10" dirty="0">
                <a:latin typeface="WenQuanYi Micro Hei"/>
                <a:cs typeface="WenQuanYi Micro Hei"/>
              </a:rPr>
              <a:t>IaaS </a:t>
            </a:r>
            <a:r>
              <a:rPr sz="3000" spc="-5" dirty="0">
                <a:latin typeface="WenQuanYi Micro Hei"/>
                <a:cs typeface="WenQuanYi Micro Hei"/>
              </a:rPr>
              <a:t>is </a:t>
            </a:r>
            <a:r>
              <a:rPr sz="3000" spc="-10" dirty="0">
                <a:latin typeface="WenQuanYi Micro Hei"/>
                <a:cs typeface="WenQuanYi Micro Hei"/>
              </a:rPr>
              <a:t>useful </a:t>
            </a:r>
            <a:r>
              <a:rPr sz="3000" spc="-5" dirty="0">
                <a:latin typeface="WenQuanYi Micro Hei"/>
                <a:cs typeface="WenQuanYi Micro Hei"/>
              </a:rPr>
              <a:t>in </a:t>
            </a:r>
            <a:r>
              <a:rPr sz="3000" spc="-10" dirty="0">
                <a:latin typeface="WenQuanYi Micro Hei"/>
                <a:cs typeface="WenQuanYi Micro Hei"/>
              </a:rPr>
              <a:t>the </a:t>
            </a:r>
            <a:r>
              <a:rPr sz="3000" spc="-5" dirty="0">
                <a:latin typeface="WenQuanYi Micro Hei"/>
                <a:cs typeface="WenQuanYi Micro Hei"/>
              </a:rPr>
              <a:t>following</a:t>
            </a:r>
            <a:r>
              <a:rPr sz="3000" spc="-35" dirty="0">
                <a:latin typeface="WenQuanYi Micro Hei"/>
                <a:cs typeface="WenQuanYi Micro Hei"/>
              </a:rPr>
              <a:t> </a:t>
            </a:r>
            <a:r>
              <a:rPr sz="3000" spc="-5" dirty="0">
                <a:latin typeface="WenQuanYi Micro Hei"/>
                <a:cs typeface="WenQuanYi Micro Hei"/>
              </a:rPr>
              <a:t>situations</a:t>
            </a:r>
            <a:endParaRPr sz="3000">
              <a:latin typeface="WenQuanYi Micro Hei"/>
              <a:cs typeface="WenQuanYi Micro Hei"/>
            </a:endParaRPr>
          </a:p>
          <a:p>
            <a:pPr marR="896619" algn="ctr">
              <a:lnSpc>
                <a:spcPct val="100000"/>
              </a:lnSpc>
              <a:spcBef>
                <a:spcPts val="525"/>
              </a:spcBef>
            </a:pPr>
            <a:r>
              <a:rPr sz="3000" b="1" spc="-185" dirty="0">
                <a:latin typeface="Trebuchet MS"/>
                <a:cs typeface="Trebuchet MS"/>
              </a:rPr>
              <a:t>4.</a:t>
            </a:r>
            <a:endParaRPr sz="3000">
              <a:latin typeface="Trebuchet MS"/>
              <a:cs typeface="Trebuchet MS"/>
            </a:endParaRPr>
          </a:p>
          <a:p>
            <a:pPr marL="471170" marR="508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WenQuanYi Micro Hei"/>
                <a:cs typeface="WenQuanYi Micro Hei"/>
              </a:rPr>
              <a:t>Where </a:t>
            </a:r>
            <a:r>
              <a:rPr sz="3000" spc="-10" dirty="0">
                <a:latin typeface="WenQuanYi Micro Hei"/>
                <a:cs typeface="WenQuanYi Micro Hei"/>
              </a:rPr>
              <a:t>the </a:t>
            </a:r>
            <a:r>
              <a:rPr sz="3000" spc="-5" dirty="0">
                <a:latin typeface="WenQuanYi Micro Hei"/>
                <a:cs typeface="WenQuanYi Micro Hei"/>
              </a:rPr>
              <a:t>enterprise is growing </a:t>
            </a:r>
            <a:r>
              <a:rPr sz="3000" spc="-10" dirty="0">
                <a:latin typeface="WenQuanYi Micro Hei"/>
                <a:cs typeface="WenQuanYi Micro Hei"/>
              </a:rPr>
              <a:t>rapidly </a:t>
            </a:r>
            <a:r>
              <a:rPr sz="3000" spc="-5" dirty="0">
                <a:latin typeface="WenQuanYi Micro Hei"/>
                <a:cs typeface="WenQuanYi Micro Hei"/>
              </a:rPr>
              <a:t>and  scaling </a:t>
            </a:r>
            <a:r>
              <a:rPr sz="3000" spc="-10" dirty="0">
                <a:latin typeface="WenQuanYi Micro Hei"/>
                <a:cs typeface="WenQuanYi Micro Hei"/>
              </a:rPr>
              <a:t>hardware </a:t>
            </a:r>
            <a:r>
              <a:rPr sz="3000" spc="-5" dirty="0">
                <a:latin typeface="WenQuanYi Micro Hei"/>
                <a:cs typeface="WenQuanYi Micro Hei"/>
              </a:rPr>
              <a:t>would be</a:t>
            </a:r>
            <a:r>
              <a:rPr sz="3000" spc="-40" dirty="0">
                <a:latin typeface="WenQuanYi Micro Hei"/>
                <a:cs typeface="WenQuanYi Micro Hei"/>
              </a:rPr>
              <a:t> </a:t>
            </a:r>
            <a:r>
              <a:rPr sz="3000" spc="-5" dirty="0">
                <a:latin typeface="WenQuanYi Micro Hei"/>
                <a:cs typeface="WenQuanYi Micro Hei"/>
              </a:rPr>
              <a:t>problematic</a:t>
            </a:r>
            <a:endParaRPr sz="3000">
              <a:latin typeface="WenQuanYi Micro Hei"/>
              <a:cs typeface="WenQuanYi Micro Hei"/>
            </a:endParaRPr>
          </a:p>
          <a:p>
            <a:pPr marL="928369" marR="76200" indent="-457834">
              <a:lnSpc>
                <a:spcPct val="114599"/>
              </a:lnSpc>
            </a:pPr>
            <a:r>
              <a:rPr sz="3000" dirty="0">
                <a:latin typeface="Courier New"/>
                <a:cs typeface="Courier New"/>
              </a:rPr>
              <a:t>o </a:t>
            </a:r>
            <a:r>
              <a:rPr sz="3000" dirty="0">
                <a:latin typeface="WenQuanYi Micro Hei"/>
                <a:cs typeface="WenQuanYi Micro Hei"/>
              </a:rPr>
              <a:t>a </a:t>
            </a:r>
            <a:r>
              <a:rPr sz="3000" spc="-10" dirty="0">
                <a:latin typeface="WenQuanYi Micro Hei"/>
                <a:cs typeface="WenQuanYi Micro Hei"/>
              </a:rPr>
              <a:t>company that </a:t>
            </a:r>
            <a:r>
              <a:rPr sz="3000" spc="-5" dirty="0">
                <a:latin typeface="WenQuanYi Micro Hei"/>
                <a:cs typeface="WenQuanYi Micro Hei"/>
              </a:rPr>
              <a:t>experience </a:t>
            </a:r>
            <a:r>
              <a:rPr sz="3000" spc="-10" dirty="0">
                <a:latin typeface="WenQuanYi Micro Hei"/>
                <a:cs typeface="WenQuanYi Micro Hei"/>
              </a:rPr>
              <a:t>huge </a:t>
            </a:r>
            <a:r>
              <a:rPr sz="3000" spc="-5" dirty="0">
                <a:latin typeface="WenQuanYi Micro Hei"/>
                <a:cs typeface="WenQuanYi Micro Hei"/>
              </a:rPr>
              <a:t>success  immediately </a:t>
            </a:r>
            <a:r>
              <a:rPr sz="3000" dirty="0">
                <a:latin typeface="WenQuanYi Micro Hei"/>
                <a:cs typeface="WenQuanYi Micro Hei"/>
              </a:rPr>
              <a:t>- </a:t>
            </a:r>
            <a:r>
              <a:rPr sz="3000" spc="-5" dirty="0">
                <a:latin typeface="WenQuanYi Micro Hei"/>
                <a:cs typeface="WenQuanYi Micro Hei"/>
              </a:rPr>
              <a:t>animato,</a:t>
            </a:r>
            <a:r>
              <a:rPr sz="3000" spc="-45" dirty="0">
                <a:latin typeface="WenQuanYi Micro Hei"/>
                <a:cs typeface="WenQuanYi Micro Hei"/>
              </a:rPr>
              <a:t> </a:t>
            </a:r>
            <a:r>
              <a:rPr sz="3000" spc="-10" dirty="0">
                <a:latin typeface="WenQuanYi Micro Hei"/>
                <a:cs typeface="WenQuanYi Micro Hei"/>
              </a:rPr>
              <a:t>pinterest</a:t>
            </a:r>
            <a:endParaRPr sz="3000">
              <a:latin typeface="WenQuanYi Micro Hei"/>
              <a:cs typeface="WenQuanYi Micro 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2098" y="529012"/>
            <a:ext cx="57232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Arial"/>
                <a:cs typeface="Arial"/>
              </a:rPr>
              <a:t>IaaS- Appropriate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1326490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30" y="1588343"/>
            <a:ext cx="7948295" cy="20550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661035">
              <a:lnSpc>
                <a:spcPct val="100000"/>
              </a:lnSpc>
              <a:spcBef>
                <a:spcPts val="625"/>
              </a:spcBef>
            </a:pPr>
            <a:r>
              <a:rPr sz="3000" spc="-10" dirty="0">
                <a:latin typeface="WenQuanYi Micro Hei"/>
                <a:cs typeface="WenQuanYi Micro Hei"/>
              </a:rPr>
              <a:t>IaaS </a:t>
            </a:r>
            <a:r>
              <a:rPr sz="3000" spc="-5" dirty="0">
                <a:latin typeface="WenQuanYi Micro Hei"/>
                <a:cs typeface="WenQuanYi Micro Hei"/>
              </a:rPr>
              <a:t>is </a:t>
            </a:r>
            <a:r>
              <a:rPr sz="3000" spc="-10" dirty="0">
                <a:latin typeface="WenQuanYi Micro Hei"/>
                <a:cs typeface="WenQuanYi Micro Hei"/>
              </a:rPr>
              <a:t>useful </a:t>
            </a:r>
            <a:r>
              <a:rPr sz="3000" spc="-5" dirty="0">
                <a:latin typeface="WenQuanYi Micro Hei"/>
                <a:cs typeface="WenQuanYi Micro Hei"/>
              </a:rPr>
              <a:t>in </a:t>
            </a:r>
            <a:r>
              <a:rPr sz="3000" spc="-10" dirty="0">
                <a:latin typeface="WenQuanYi Micro Hei"/>
                <a:cs typeface="WenQuanYi Micro Hei"/>
              </a:rPr>
              <a:t>the </a:t>
            </a:r>
            <a:r>
              <a:rPr sz="3000" spc="-5" dirty="0">
                <a:latin typeface="WenQuanYi Micro Hei"/>
                <a:cs typeface="WenQuanYi Micro Hei"/>
              </a:rPr>
              <a:t>following</a:t>
            </a:r>
            <a:r>
              <a:rPr sz="3000" spc="-45" dirty="0">
                <a:latin typeface="WenQuanYi Micro Hei"/>
                <a:cs typeface="WenQuanYi Micro Hei"/>
              </a:rPr>
              <a:t> </a:t>
            </a:r>
            <a:r>
              <a:rPr sz="3000" spc="-5" dirty="0">
                <a:latin typeface="WenQuanYi Micro Hei"/>
                <a:cs typeface="WenQuanYi Micro Hei"/>
              </a:rPr>
              <a:t>situations</a:t>
            </a:r>
            <a:endParaRPr sz="3000">
              <a:latin typeface="WenQuanYi Micro Hei"/>
              <a:cs typeface="WenQuanYi Micro Hei"/>
            </a:endParaRPr>
          </a:p>
          <a:p>
            <a:pPr marR="866775" algn="ctr">
              <a:lnSpc>
                <a:spcPct val="100000"/>
              </a:lnSpc>
              <a:spcBef>
                <a:spcPts val="525"/>
              </a:spcBef>
            </a:pPr>
            <a:r>
              <a:rPr sz="3000" b="1" spc="-185" dirty="0">
                <a:latin typeface="Trebuchet MS"/>
                <a:cs typeface="Trebuchet MS"/>
              </a:rPr>
              <a:t>5.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25"/>
              </a:spcBef>
            </a:pPr>
            <a:r>
              <a:rPr sz="3000" spc="-5" dirty="0">
                <a:latin typeface="WenQuanYi Micro Hei"/>
                <a:cs typeface="WenQuanYi Micro Hei"/>
              </a:rPr>
              <a:t>For specific line of </a:t>
            </a:r>
            <a:r>
              <a:rPr sz="3000" spc="-10" dirty="0">
                <a:latin typeface="WenQuanYi Micro Hei"/>
                <a:cs typeface="WenQuanYi Micro Hei"/>
              </a:rPr>
              <a:t>business, trial </a:t>
            </a:r>
            <a:r>
              <a:rPr sz="3000" spc="-5" dirty="0">
                <a:latin typeface="WenQuanYi Micro Hei"/>
                <a:cs typeface="WenQuanYi Micro Hei"/>
              </a:rPr>
              <a:t>or </a:t>
            </a:r>
            <a:r>
              <a:rPr sz="3000" spc="-10" dirty="0">
                <a:latin typeface="WenQuanYi Micro Hei"/>
                <a:cs typeface="WenQuanYi Micro Hei"/>
              </a:rPr>
              <a:t>temporary  </a:t>
            </a:r>
            <a:r>
              <a:rPr sz="3000" spc="-5" dirty="0">
                <a:latin typeface="WenQuanYi Micro Hei"/>
                <a:cs typeface="WenQuanYi Micro Hei"/>
              </a:rPr>
              <a:t>infrastructural</a:t>
            </a:r>
            <a:r>
              <a:rPr sz="3000" spc="-15" dirty="0">
                <a:latin typeface="WenQuanYi Micro Hei"/>
                <a:cs typeface="WenQuanYi Micro Hei"/>
              </a:rPr>
              <a:t> </a:t>
            </a:r>
            <a:r>
              <a:rPr sz="3000" spc="-5" dirty="0">
                <a:latin typeface="WenQuanYi Micro Hei"/>
                <a:cs typeface="WenQuanYi Micro Hei"/>
              </a:rPr>
              <a:t>needs</a:t>
            </a:r>
            <a:endParaRPr sz="3000">
              <a:latin typeface="WenQuanYi Micro Hei"/>
              <a:cs typeface="WenQuanYi Micro 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2098" y="529012"/>
            <a:ext cx="57232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Arial"/>
                <a:cs typeface="Arial"/>
              </a:rPr>
              <a:t>IaaS- Appropriate</a:t>
            </a:r>
            <a:r>
              <a:rPr b="0" spc="-10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3709393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473" y="1480821"/>
            <a:ext cx="7778115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1016000" indent="-382270">
              <a:lnSpc>
                <a:spcPct val="150000"/>
              </a:lnSpc>
              <a:spcBef>
                <a:spcPts val="1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WenQuanYi Micro Hei"/>
                <a:cs typeface="WenQuanYi Micro Hei"/>
              </a:rPr>
              <a:t>Where </a:t>
            </a:r>
            <a:r>
              <a:rPr sz="2000" b="1" spc="35" dirty="0">
                <a:latin typeface="Trebuchet MS"/>
                <a:cs typeface="Trebuchet MS"/>
              </a:rPr>
              <a:t>regulatory </a:t>
            </a:r>
            <a:r>
              <a:rPr sz="2000" b="1" spc="40" dirty="0">
                <a:latin typeface="Trebuchet MS"/>
                <a:cs typeface="Trebuchet MS"/>
              </a:rPr>
              <a:t>compliance </a:t>
            </a:r>
            <a:r>
              <a:rPr sz="2000" spc="-5" dirty="0">
                <a:latin typeface="WenQuanYi Micro Hei"/>
                <a:cs typeface="WenQuanYi Micro Hei"/>
              </a:rPr>
              <a:t>makes the offshoring</a:t>
            </a:r>
            <a:r>
              <a:rPr sz="2000" spc="-260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or  outsourcing of data storage and processing</a:t>
            </a:r>
            <a:r>
              <a:rPr sz="2000" spc="-45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difficult</a:t>
            </a:r>
            <a:endParaRPr sz="2000" dirty="0">
              <a:latin typeface="WenQuanYi Micro Hei"/>
              <a:cs typeface="WenQuanYi Micro Hei"/>
            </a:endParaRPr>
          </a:p>
          <a:p>
            <a:pPr marL="851535" marR="5080" lvl="1" indent="-381000">
              <a:lnSpc>
                <a:spcPct val="150000"/>
              </a:lnSpc>
              <a:buFont typeface="Courier New"/>
              <a:buChar char="o"/>
              <a:tabLst>
                <a:tab pos="852169" algn="l"/>
              </a:tabLst>
            </a:pPr>
            <a:r>
              <a:rPr sz="2000" spc="-5" dirty="0">
                <a:latin typeface="WenQuanYi Micro Hei"/>
                <a:cs typeface="WenQuanYi Micro Hei"/>
              </a:rPr>
              <a:t>personal information, medical information can not be stored  in another</a:t>
            </a:r>
            <a:r>
              <a:rPr sz="2000" spc="-10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country</a:t>
            </a:r>
            <a:endParaRPr sz="2000" dirty="0">
              <a:latin typeface="WenQuanYi Micro Hei"/>
              <a:cs typeface="WenQuanYi Micro Hei"/>
            </a:endParaRPr>
          </a:p>
          <a:p>
            <a:pPr marL="394335" marR="199390" indent="-382270">
              <a:lnSpc>
                <a:spcPct val="150000"/>
              </a:lnSpc>
              <a:buFont typeface="Arial"/>
              <a:buChar char="●"/>
              <a:tabLst>
                <a:tab pos="460375" algn="l"/>
                <a:tab pos="461009" algn="l"/>
              </a:tabLst>
            </a:pPr>
            <a:r>
              <a:rPr dirty="0"/>
              <a:t>	</a:t>
            </a:r>
            <a:r>
              <a:rPr sz="2000" spc="-5" dirty="0">
                <a:latin typeface="WenQuanYi Micro Hei"/>
                <a:cs typeface="WenQuanYi Micro Hei"/>
              </a:rPr>
              <a:t>Where the highest levels of performance are required, and on-  premise or dedicated hosted infrastructure has the capacity to  meet the </a:t>
            </a:r>
            <a:r>
              <a:rPr sz="2000" spc="-125" dirty="0">
                <a:latin typeface="WenQuanYi Micro Hei"/>
                <a:cs typeface="WenQuanYi Micro Hei"/>
              </a:rPr>
              <a:t>organization’s</a:t>
            </a:r>
            <a:r>
              <a:rPr sz="2000" spc="-15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needs</a:t>
            </a:r>
            <a:endParaRPr sz="2000" dirty="0">
              <a:latin typeface="WenQuanYi Micro Hei"/>
              <a:cs typeface="WenQuanYi Micro Hei"/>
            </a:endParaRPr>
          </a:p>
          <a:p>
            <a:pPr marL="851535" lvl="1" indent="-381635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852169" algn="l"/>
              </a:tabLst>
            </a:pPr>
            <a:r>
              <a:rPr sz="2000" spc="-5" dirty="0">
                <a:latin typeface="WenQuanYi Micro Hei"/>
                <a:cs typeface="WenQuanYi Micro Hei"/>
              </a:rPr>
              <a:t>network</a:t>
            </a:r>
            <a:r>
              <a:rPr sz="2000" spc="-10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latency,</a:t>
            </a:r>
            <a:endParaRPr sz="2000" dirty="0">
              <a:latin typeface="WenQuanYi Micro Hei"/>
              <a:cs typeface="WenQuanYi Micro 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5312" y="529012"/>
            <a:ext cx="58261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Arial"/>
                <a:cs typeface="Arial"/>
              </a:rPr>
              <a:t>IaaS- </a:t>
            </a:r>
            <a:r>
              <a:rPr b="0" spc="-5" dirty="0">
                <a:latin typeface="Arial"/>
                <a:cs typeface="Arial"/>
              </a:rPr>
              <a:t>inappropriate</a:t>
            </a:r>
            <a:r>
              <a:rPr b="0" spc="-9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3866333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466" y="1480821"/>
            <a:ext cx="7062470" cy="1859483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3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WenQuanYi Micro Hei"/>
                <a:cs typeface="WenQuanYi Micro Hei"/>
              </a:rPr>
              <a:t>IaaS is one of three fundamental cloud service</a:t>
            </a:r>
            <a:r>
              <a:rPr sz="2000" spc="-45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models</a:t>
            </a:r>
            <a:endParaRPr sz="2000">
              <a:latin typeface="WenQuanYi Micro Hei"/>
              <a:cs typeface="WenQuanYi Micro Hei"/>
            </a:endParaRPr>
          </a:p>
          <a:p>
            <a:pPr marL="394335" marR="5080" indent="-382270">
              <a:lnSpc>
                <a:spcPct val="15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WenQuanYi Micro Hei"/>
                <a:cs typeface="WenQuanYi Micro Hei"/>
              </a:rPr>
              <a:t>IaaS provides basic computing resources- storage, servers,  software</a:t>
            </a:r>
            <a:r>
              <a:rPr sz="2000" spc="-10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networks</a:t>
            </a:r>
            <a:endParaRPr sz="2000">
              <a:latin typeface="WenQuanYi Micro Hei"/>
              <a:cs typeface="WenQuanYi Micro Hei"/>
            </a:endParaRPr>
          </a:p>
          <a:p>
            <a:pPr marL="394335" indent="-382270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WenQuanYi Micro Hei"/>
                <a:cs typeface="WenQuanYi Micro Hei"/>
              </a:rPr>
              <a:t>Iaas resources are provided on-demand and utility</a:t>
            </a:r>
            <a:r>
              <a:rPr sz="2000" spc="-70" dirty="0">
                <a:latin typeface="WenQuanYi Micro Hei"/>
                <a:cs typeface="WenQuanYi Micro Hei"/>
              </a:rPr>
              <a:t> </a:t>
            </a:r>
            <a:r>
              <a:rPr sz="2000" spc="-5" dirty="0">
                <a:latin typeface="WenQuanYi Micro Hei"/>
                <a:cs typeface="WenQuanYi Micro Hei"/>
              </a:rPr>
              <a:t>model</a:t>
            </a:r>
            <a:endParaRPr sz="2000">
              <a:latin typeface="WenQuanYi Micro Hei"/>
              <a:cs typeface="WenQuanYi Micro 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6887" y="529012"/>
            <a:ext cx="29902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38852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2289" y="464910"/>
            <a:ext cx="629767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Introduction </a:t>
            </a:r>
            <a:r>
              <a:rPr sz="4400" spc="-25" dirty="0"/>
              <a:t>to</a:t>
            </a:r>
            <a:r>
              <a:rPr sz="4400" spc="-45" dirty="0"/>
              <a:t> </a:t>
            </a:r>
            <a:r>
              <a:rPr sz="4400" dirty="0"/>
              <a:t>IaaS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4" y="1327762"/>
            <a:ext cx="8074025" cy="402417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IaaS:</a:t>
            </a:r>
            <a:endParaRPr sz="2000">
              <a:latin typeface="Carlito"/>
              <a:cs typeface="Carlito"/>
            </a:endParaRPr>
          </a:p>
          <a:p>
            <a:pPr marL="756285" marR="5080" indent="-287020" algn="just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6FC0"/>
                </a:solidFill>
                <a:latin typeface="Arial"/>
                <a:cs typeface="Arial"/>
              </a:rPr>
              <a:t>– </a:t>
            </a:r>
            <a:r>
              <a:rPr sz="2000" b="1" i="1" spc="-10" dirty="0">
                <a:solidFill>
                  <a:srgbClr val="006FC0"/>
                </a:solidFill>
                <a:latin typeface="Carlito"/>
                <a:cs typeface="Carlito"/>
              </a:rPr>
              <a:t>Infrastructure </a:t>
            </a:r>
            <a:r>
              <a:rPr sz="2000" b="1" i="1" spc="-5" dirty="0">
                <a:solidFill>
                  <a:srgbClr val="006FC0"/>
                </a:solidFill>
                <a:latin typeface="Carlito"/>
                <a:cs typeface="Carlito"/>
              </a:rPr>
              <a:t>as </a:t>
            </a:r>
            <a:r>
              <a:rPr sz="2000" b="1" i="1" dirty="0">
                <a:solidFill>
                  <a:srgbClr val="006FC0"/>
                </a:solidFill>
                <a:latin typeface="Carlito"/>
                <a:cs typeface="Carlito"/>
              </a:rPr>
              <a:t>a </a:t>
            </a:r>
            <a:r>
              <a:rPr sz="2000" b="1" i="1" spc="-5" dirty="0">
                <a:solidFill>
                  <a:srgbClr val="006FC0"/>
                </a:solidFill>
                <a:latin typeface="Carlito"/>
                <a:cs typeface="Carlito"/>
              </a:rPr>
              <a:t>Service (IaaS) is </a:t>
            </a:r>
            <a:r>
              <a:rPr sz="2000" b="1" i="1" dirty="0">
                <a:solidFill>
                  <a:srgbClr val="006FC0"/>
                </a:solidFill>
                <a:latin typeface="Carlito"/>
                <a:cs typeface="Carlito"/>
              </a:rPr>
              <a:t>a </a:t>
            </a:r>
            <a:r>
              <a:rPr sz="2000" b="1" i="1" spc="-10" dirty="0">
                <a:solidFill>
                  <a:srgbClr val="006FC0"/>
                </a:solidFill>
                <a:latin typeface="Carlito"/>
                <a:cs typeface="Carlito"/>
              </a:rPr>
              <a:t>form </a:t>
            </a:r>
            <a:r>
              <a:rPr sz="2000" b="1" i="1" spc="-5" dirty="0">
                <a:solidFill>
                  <a:srgbClr val="006FC0"/>
                </a:solidFill>
                <a:latin typeface="Carlito"/>
                <a:cs typeface="Carlito"/>
              </a:rPr>
              <a:t>of cloud </a:t>
            </a:r>
            <a:r>
              <a:rPr sz="2000" b="1" i="1" spc="-10" dirty="0">
                <a:solidFill>
                  <a:srgbClr val="006FC0"/>
                </a:solidFill>
                <a:latin typeface="Carlito"/>
                <a:cs typeface="Carlito"/>
              </a:rPr>
              <a:t>computing that  </a:t>
            </a:r>
            <a:r>
              <a:rPr sz="2000" b="1" i="1" spc="-5" dirty="0">
                <a:solidFill>
                  <a:srgbClr val="006FC0"/>
                </a:solidFill>
                <a:latin typeface="Carlito"/>
                <a:cs typeface="Carlito"/>
              </a:rPr>
              <a:t>provides </a:t>
            </a:r>
            <a:r>
              <a:rPr sz="2000" b="1" i="1" spc="-10" dirty="0">
                <a:solidFill>
                  <a:srgbClr val="006FC0"/>
                </a:solidFill>
                <a:latin typeface="Carlito"/>
                <a:cs typeface="Carlito"/>
              </a:rPr>
              <a:t>virtualized computing </a:t>
            </a:r>
            <a:r>
              <a:rPr sz="2000" b="1" i="1" spc="-5" dirty="0">
                <a:solidFill>
                  <a:srgbClr val="006FC0"/>
                </a:solidFill>
                <a:latin typeface="Carlito"/>
                <a:cs typeface="Carlito"/>
              </a:rPr>
              <a:t>resources over </a:t>
            </a:r>
            <a:r>
              <a:rPr sz="2000" b="1" i="1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b="1" i="1" spc="-1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b="1" i="1" spc="-10" dirty="0">
                <a:solidFill>
                  <a:srgbClr val="006FC0"/>
                </a:solidFill>
                <a:latin typeface="Carlito"/>
                <a:cs typeface="Carlito"/>
              </a:rPr>
              <a:t>Internet.</a:t>
            </a:r>
            <a:endParaRPr sz="2000">
              <a:latin typeface="Carlito"/>
              <a:cs typeface="Carlito"/>
            </a:endParaRPr>
          </a:p>
          <a:p>
            <a:pPr marL="355600" marR="8890" indent="-342900" algn="just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Carlito"/>
                <a:cs typeface="Carlito"/>
              </a:rPr>
              <a:t>IaaS </a:t>
            </a:r>
            <a:r>
              <a:rPr sz="2000" spc="-5" dirty="0">
                <a:latin typeface="Carlito"/>
                <a:cs typeface="Carlito"/>
              </a:rPr>
              <a:t>is one of </a:t>
            </a:r>
            <a:r>
              <a:rPr sz="2000" spc="-10" dirty="0">
                <a:latin typeface="Carlito"/>
                <a:cs typeface="Carlito"/>
              </a:rPr>
              <a:t>three </a:t>
            </a:r>
            <a:r>
              <a:rPr sz="2000" spc="-5" dirty="0">
                <a:latin typeface="Carlito"/>
                <a:cs typeface="Carlito"/>
              </a:rPr>
              <a:t>main </a:t>
            </a:r>
            <a:r>
              <a:rPr sz="2000" spc="-10" dirty="0">
                <a:latin typeface="Carlito"/>
                <a:cs typeface="Carlito"/>
              </a:rPr>
              <a:t>categories </a:t>
            </a:r>
            <a:r>
              <a:rPr sz="2000" spc="-5" dirty="0">
                <a:latin typeface="Carlito"/>
                <a:cs typeface="Carlito"/>
              </a:rPr>
              <a:t>of cloud computing </a:t>
            </a:r>
            <a:r>
              <a:rPr sz="2000" dirty="0">
                <a:latin typeface="Carlito"/>
                <a:cs typeface="Carlito"/>
              </a:rPr>
              <a:t>services,  alongside</a:t>
            </a:r>
            <a:endParaRPr sz="2000">
              <a:latin typeface="Carlito"/>
              <a:cs typeface="Carlito"/>
            </a:endParaRPr>
          </a:p>
          <a:p>
            <a:pPr marL="355600" indent="-342900" algn="just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arlito"/>
                <a:cs typeface="Carlito"/>
              </a:rPr>
              <a:t>In </a:t>
            </a:r>
            <a:r>
              <a:rPr sz="2000" dirty="0">
                <a:latin typeface="Carlito"/>
                <a:cs typeface="Carlito"/>
              </a:rPr>
              <a:t>an IaaS </a:t>
            </a:r>
            <a:r>
              <a:rPr sz="2000" spc="-10" dirty="0">
                <a:latin typeface="Carlito"/>
                <a:cs typeface="Carlito"/>
              </a:rPr>
              <a:t>model,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5" dirty="0">
                <a:latin typeface="Carlito"/>
                <a:cs typeface="Carlito"/>
              </a:rPr>
              <a:t>third-party </a:t>
            </a:r>
            <a:r>
              <a:rPr sz="2000" spc="-10" dirty="0">
                <a:latin typeface="Carlito"/>
                <a:cs typeface="Carlito"/>
              </a:rPr>
              <a:t>provider hosts hardware, software,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servers,</a:t>
            </a:r>
            <a:endParaRPr sz="2000">
              <a:latin typeface="Carlito"/>
              <a:cs typeface="Carlito"/>
            </a:endParaRPr>
          </a:p>
          <a:p>
            <a:pPr marL="355600" algn="just">
              <a:lnSpc>
                <a:spcPct val="100000"/>
              </a:lnSpc>
            </a:pPr>
            <a:r>
              <a:rPr sz="2000" spc="-15" dirty="0">
                <a:latin typeface="Carlito"/>
                <a:cs typeface="Carlito"/>
              </a:rPr>
              <a:t>storage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5" dirty="0">
                <a:latin typeface="Carlito"/>
                <a:cs typeface="Carlito"/>
              </a:rPr>
              <a:t>other </a:t>
            </a:r>
            <a:r>
              <a:rPr sz="2000" spc="-10" dirty="0">
                <a:latin typeface="Carlito"/>
                <a:cs typeface="Carlito"/>
              </a:rPr>
              <a:t>infrastructure </a:t>
            </a:r>
            <a:r>
              <a:rPr sz="2000" spc="-5" dirty="0">
                <a:latin typeface="Carlito"/>
                <a:cs typeface="Carlito"/>
              </a:rPr>
              <a:t>components </a:t>
            </a:r>
            <a:r>
              <a:rPr sz="2000" dirty="0">
                <a:latin typeface="Carlito"/>
                <a:cs typeface="Carlito"/>
              </a:rPr>
              <a:t>on </a:t>
            </a:r>
            <a:r>
              <a:rPr sz="2000" spc="-5" dirty="0">
                <a:latin typeface="Carlito"/>
                <a:cs typeface="Carlito"/>
              </a:rPr>
              <a:t>behalf </a:t>
            </a:r>
            <a:r>
              <a:rPr sz="2000" dirty="0">
                <a:latin typeface="Carlito"/>
                <a:cs typeface="Carlito"/>
              </a:rPr>
              <a:t>of its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users.</a:t>
            </a:r>
            <a:endParaRPr sz="2000">
              <a:latin typeface="Carlito"/>
              <a:cs typeface="Carlito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Carlito"/>
                <a:cs typeface="Carlito"/>
              </a:rPr>
              <a:t>IaaS </a:t>
            </a:r>
            <a:r>
              <a:rPr sz="2000" spc="-15" dirty="0">
                <a:latin typeface="Carlito"/>
                <a:cs typeface="Carlito"/>
              </a:rPr>
              <a:t>providers </a:t>
            </a:r>
            <a:r>
              <a:rPr sz="2000" spc="-5" dirty="0">
                <a:latin typeface="Carlito"/>
                <a:cs typeface="Carlito"/>
              </a:rPr>
              <a:t>also </a:t>
            </a:r>
            <a:r>
              <a:rPr sz="2000" spc="-10" dirty="0">
                <a:latin typeface="Carlito"/>
                <a:cs typeface="Carlito"/>
              </a:rPr>
              <a:t>host </a:t>
            </a:r>
            <a:r>
              <a:rPr sz="2000" spc="-15" dirty="0">
                <a:latin typeface="Carlito"/>
                <a:cs typeface="Carlito"/>
              </a:rPr>
              <a:t>users' </a:t>
            </a:r>
            <a:r>
              <a:rPr sz="2000" spc="-5" dirty="0">
                <a:latin typeface="Carlito"/>
                <a:cs typeface="Carlito"/>
              </a:rPr>
              <a:t>applications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5" dirty="0">
                <a:latin typeface="Carlito"/>
                <a:cs typeface="Carlito"/>
              </a:rPr>
              <a:t>handle </a:t>
            </a:r>
            <a:r>
              <a:rPr sz="2000" spc="-10" dirty="0">
                <a:latin typeface="Carlito"/>
                <a:cs typeface="Carlito"/>
              </a:rPr>
              <a:t>tasks </a:t>
            </a:r>
            <a:r>
              <a:rPr sz="2000" dirty="0">
                <a:latin typeface="Carlito"/>
                <a:cs typeface="Carlito"/>
              </a:rPr>
              <a:t>including  </a:t>
            </a:r>
            <a:r>
              <a:rPr sz="2000" spc="-20" dirty="0">
                <a:latin typeface="Carlito"/>
                <a:cs typeface="Carlito"/>
              </a:rPr>
              <a:t>system </a:t>
            </a:r>
            <a:r>
              <a:rPr sz="2000" spc="-5" dirty="0">
                <a:latin typeface="Carlito"/>
                <a:cs typeface="Carlito"/>
              </a:rPr>
              <a:t>maintenance, </a:t>
            </a:r>
            <a:r>
              <a:rPr sz="2000" spc="-10" dirty="0">
                <a:latin typeface="Carlito"/>
                <a:cs typeface="Carlito"/>
              </a:rPr>
              <a:t>backup </a:t>
            </a:r>
            <a:r>
              <a:rPr sz="2000" spc="-5" dirty="0">
                <a:latin typeface="Carlito"/>
                <a:cs typeface="Carlito"/>
              </a:rPr>
              <a:t>and resiliency planning. </a:t>
            </a:r>
            <a:r>
              <a:rPr sz="2000" spc="-10" dirty="0">
                <a:latin typeface="Carlito"/>
                <a:cs typeface="Carlito"/>
              </a:rPr>
              <a:t>Software </a:t>
            </a:r>
            <a:r>
              <a:rPr sz="2000" dirty="0">
                <a:latin typeface="Carlito"/>
                <a:cs typeface="Carlito"/>
              </a:rPr>
              <a:t>as a  Service (SaaS) and </a:t>
            </a:r>
            <a:r>
              <a:rPr sz="2000" spc="-10" dirty="0">
                <a:latin typeface="Carlito"/>
                <a:cs typeface="Carlito"/>
              </a:rPr>
              <a:t>Platform </a:t>
            </a:r>
            <a:r>
              <a:rPr sz="2000" dirty="0">
                <a:latin typeface="Carlito"/>
                <a:cs typeface="Carlito"/>
              </a:rPr>
              <a:t>as a Service</a:t>
            </a:r>
            <a:r>
              <a:rPr sz="2000" spc="5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(PaaS)..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70158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0636" y="576647"/>
            <a:ext cx="587616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Advantages </a:t>
            </a:r>
            <a:r>
              <a:rPr spc="-5" dirty="0"/>
              <a:t>of</a:t>
            </a:r>
            <a:r>
              <a:rPr spc="-95" dirty="0"/>
              <a:t> </a:t>
            </a:r>
            <a:r>
              <a:rPr dirty="0"/>
              <a:t>IaaS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874" y="1371604"/>
            <a:ext cx="8346329" cy="495520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rlito"/>
                <a:cs typeface="Carlito"/>
              </a:rPr>
              <a:t>Eliminates capital expense </a:t>
            </a:r>
            <a:r>
              <a:rPr sz="2400" b="1" dirty="0">
                <a:latin typeface="Carlito"/>
                <a:cs typeface="Carlito"/>
              </a:rPr>
              <a:t>and </a:t>
            </a:r>
            <a:r>
              <a:rPr sz="2400" b="1" spc="-5" dirty="0">
                <a:latin typeface="Carlito"/>
                <a:cs typeface="Carlito"/>
              </a:rPr>
              <a:t>reduces ongoing</a:t>
            </a:r>
            <a:r>
              <a:rPr sz="2400" b="1" spc="-70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cost.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rlito"/>
                <a:cs typeface="Carlito"/>
              </a:rPr>
              <a:t>Improves </a:t>
            </a:r>
            <a:r>
              <a:rPr sz="2400" b="1" dirty="0">
                <a:latin typeface="Carlito"/>
                <a:cs typeface="Carlito"/>
              </a:rPr>
              <a:t>business </a:t>
            </a:r>
            <a:r>
              <a:rPr sz="2400" b="1" spc="-5" dirty="0">
                <a:latin typeface="Carlito"/>
                <a:cs typeface="Carlito"/>
              </a:rPr>
              <a:t>continuity </a:t>
            </a:r>
            <a:r>
              <a:rPr sz="2400" b="1" dirty="0">
                <a:latin typeface="Carlito"/>
                <a:cs typeface="Carlito"/>
              </a:rPr>
              <a:t>and </a:t>
            </a:r>
            <a:r>
              <a:rPr sz="2400" b="1" spc="-10" dirty="0">
                <a:latin typeface="Carlito"/>
                <a:cs typeface="Carlito"/>
              </a:rPr>
              <a:t>disaster</a:t>
            </a:r>
            <a:r>
              <a:rPr sz="2400" b="1" spc="-80" dirty="0">
                <a:latin typeface="Carlito"/>
                <a:cs typeface="Carlito"/>
              </a:rPr>
              <a:t> </a:t>
            </a:r>
            <a:r>
              <a:rPr sz="2400" b="1" spc="-25" dirty="0">
                <a:latin typeface="Carlito"/>
                <a:cs typeface="Carlito"/>
              </a:rPr>
              <a:t>recovery.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latin typeface="Carlito"/>
                <a:cs typeface="Carlito"/>
              </a:rPr>
              <a:t>Innovate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spc="-25" dirty="0">
                <a:latin typeface="Carlito"/>
                <a:cs typeface="Carlito"/>
              </a:rPr>
              <a:t>rapidly.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rlito"/>
                <a:cs typeface="Carlito"/>
              </a:rPr>
              <a:t>Respond </a:t>
            </a:r>
            <a:r>
              <a:rPr sz="2400" b="1" spc="-10" dirty="0">
                <a:latin typeface="Carlito"/>
                <a:cs typeface="Carlito"/>
              </a:rPr>
              <a:t>quicker </a:t>
            </a:r>
            <a:r>
              <a:rPr sz="2400" b="1" spc="-15" dirty="0">
                <a:latin typeface="Carlito"/>
                <a:cs typeface="Carlito"/>
              </a:rPr>
              <a:t>to </a:t>
            </a:r>
            <a:r>
              <a:rPr sz="2400" b="1" dirty="0">
                <a:latin typeface="Carlito"/>
                <a:cs typeface="Carlito"/>
              </a:rPr>
              <a:t>shifting business</a:t>
            </a:r>
            <a:r>
              <a:rPr sz="2400" b="1" spc="-7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conditions.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rlito"/>
                <a:cs typeface="Carlito"/>
              </a:rPr>
              <a:t>Focus </a:t>
            </a:r>
            <a:r>
              <a:rPr sz="2400" b="1" dirty="0">
                <a:latin typeface="Carlito"/>
                <a:cs typeface="Carlito"/>
              </a:rPr>
              <a:t>on </a:t>
            </a:r>
            <a:r>
              <a:rPr sz="2400" b="1" spc="-10" dirty="0">
                <a:latin typeface="Carlito"/>
                <a:cs typeface="Carlito"/>
              </a:rPr>
              <a:t>your core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business.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rlito"/>
                <a:cs typeface="Carlito"/>
              </a:rPr>
              <a:t>Increase </a:t>
            </a:r>
            <a:r>
              <a:rPr sz="2400" b="1" spc="-20" dirty="0">
                <a:latin typeface="Carlito"/>
                <a:cs typeface="Carlito"/>
              </a:rPr>
              <a:t>stability, </a:t>
            </a:r>
            <a:r>
              <a:rPr sz="2400" b="1" spc="-5" dirty="0">
                <a:latin typeface="Carlito"/>
                <a:cs typeface="Carlito"/>
              </a:rPr>
              <a:t>reliability </a:t>
            </a:r>
            <a:r>
              <a:rPr sz="2400" b="1" dirty="0">
                <a:latin typeface="Carlito"/>
                <a:cs typeface="Carlito"/>
              </a:rPr>
              <a:t>and</a:t>
            </a:r>
            <a:r>
              <a:rPr sz="2400" b="1" spc="-40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supportability.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lnSpc>
                <a:spcPct val="15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latin typeface="Carlito"/>
                <a:cs typeface="Carlito"/>
              </a:rPr>
              <a:t>Better</a:t>
            </a:r>
            <a:r>
              <a:rPr sz="2400" b="1" spc="-15" dirty="0">
                <a:latin typeface="Carlito"/>
                <a:cs typeface="Carlito"/>
              </a:rPr>
              <a:t> security.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lnSpc>
                <a:spcPct val="15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rlito"/>
                <a:cs typeface="Carlito"/>
              </a:rPr>
              <a:t>Gets new apps </a:t>
            </a:r>
            <a:r>
              <a:rPr sz="2400" b="1" spc="-15" dirty="0">
                <a:latin typeface="Carlito"/>
                <a:cs typeface="Carlito"/>
              </a:rPr>
              <a:t>to </a:t>
            </a:r>
            <a:r>
              <a:rPr sz="2400" b="1" spc="-5" dirty="0">
                <a:latin typeface="Carlito"/>
                <a:cs typeface="Carlito"/>
              </a:rPr>
              <a:t>users</a:t>
            </a:r>
            <a:r>
              <a:rPr sz="2400" b="1" spc="-15" dirty="0">
                <a:latin typeface="Carlito"/>
                <a:cs typeface="Carlito"/>
              </a:rPr>
              <a:t> </a:t>
            </a:r>
            <a:r>
              <a:rPr sz="2400" b="1" spc="-40" dirty="0">
                <a:latin typeface="Carlito"/>
                <a:cs typeface="Carlito"/>
              </a:rPr>
              <a:t>faster.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07757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6524" y="472532"/>
            <a:ext cx="17670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Ia</a:t>
            </a:r>
            <a:r>
              <a:rPr spc="5" dirty="0"/>
              <a:t>a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117091" y="914400"/>
            <a:ext cx="6807708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996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530479"/>
            <a:ext cx="8610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Common </a:t>
            </a:r>
            <a:r>
              <a:rPr sz="4400" dirty="0"/>
              <a:t>IaaS </a:t>
            </a:r>
            <a:r>
              <a:rPr sz="4400" spc="-5" dirty="0"/>
              <a:t>business</a:t>
            </a:r>
            <a:r>
              <a:rPr sz="4400" spc="-85" dirty="0"/>
              <a:t> </a:t>
            </a:r>
            <a:r>
              <a:rPr sz="4400" spc="-5" dirty="0"/>
              <a:t>scenarios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124200" y="6461971"/>
            <a:ext cx="2895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By </a:t>
            </a:r>
            <a:r>
              <a:rPr spc="-25" dirty="0"/>
              <a:t>Prof. </a:t>
            </a:r>
            <a:r>
              <a:rPr dirty="0"/>
              <a:t>Raj</a:t>
            </a:r>
            <a:r>
              <a:rPr spc="-25" dirty="0"/>
              <a:t> </a:t>
            </a:r>
            <a:r>
              <a:rPr spc="-10" dirty="0"/>
              <a:t>Sarode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6461971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27761"/>
            <a:ext cx="8073390" cy="42678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i="1" spc="-10" dirty="0">
                <a:solidFill>
                  <a:srgbClr val="FF0000"/>
                </a:solidFill>
                <a:latin typeface="Carlito"/>
                <a:cs typeface="Carlito"/>
              </a:rPr>
              <a:t>Typical </a:t>
            </a:r>
            <a:r>
              <a:rPr sz="2000" b="1" i="1" dirty="0">
                <a:solidFill>
                  <a:srgbClr val="FF0000"/>
                </a:solidFill>
                <a:latin typeface="Carlito"/>
                <a:cs typeface="Carlito"/>
              </a:rPr>
              <a:t>things businesses </a:t>
            </a:r>
            <a:r>
              <a:rPr sz="2000" b="1" i="1" spc="-5" dirty="0">
                <a:solidFill>
                  <a:srgbClr val="FF0000"/>
                </a:solidFill>
                <a:latin typeface="Carlito"/>
                <a:cs typeface="Carlito"/>
              </a:rPr>
              <a:t>do with </a:t>
            </a:r>
            <a:r>
              <a:rPr sz="2000" b="1" i="1" dirty="0">
                <a:solidFill>
                  <a:srgbClr val="FF0000"/>
                </a:solidFill>
                <a:latin typeface="Carlito"/>
                <a:cs typeface="Carlito"/>
              </a:rPr>
              <a:t>IaaS</a:t>
            </a:r>
            <a:r>
              <a:rPr sz="2000" b="1" i="1" spc="-1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Carlito"/>
                <a:cs typeface="Carlito"/>
              </a:rPr>
              <a:t>include:</a:t>
            </a:r>
            <a:endParaRPr sz="2000" dirty="0">
              <a:latin typeface="Carlito"/>
              <a:cs typeface="Carlito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spc="-50" dirty="0">
                <a:latin typeface="Carlito"/>
                <a:cs typeface="Carlito"/>
              </a:rPr>
              <a:t>Test </a:t>
            </a:r>
            <a:r>
              <a:rPr sz="2000" b="1" spc="-5" dirty="0">
                <a:latin typeface="Carlito"/>
                <a:cs typeface="Carlito"/>
              </a:rPr>
              <a:t>and development. </a:t>
            </a:r>
            <a:r>
              <a:rPr sz="2000" spc="-35" dirty="0">
                <a:latin typeface="Carlito"/>
                <a:cs typeface="Carlito"/>
              </a:rPr>
              <a:t>Teams </a:t>
            </a:r>
            <a:r>
              <a:rPr sz="2000" spc="-5" dirty="0">
                <a:latin typeface="Carlito"/>
                <a:cs typeface="Carlito"/>
              </a:rPr>
              <a:t>can quickly </a:t>
            </a:r>
            <a:r>
              <a:rPr sz="2000" spc="-10" dirty="0">
                <a:latin typeface="Carlito"/>
                <a:cs typeface="Carlito"/>
              </a:rPr>
              <a:t>set </a:t>
            </a:r>
            <a:r>
              <a:rPr sz="2000" dirty="0">
                <a:latin typeface="Carlito"/>
                <a:cs typeface="Carlito"/>
              </a:rPr>
              <a:t>up </a:t>
            </a:r>
            <a:r>
              <a:rPr sz="2000" spc="-5" dirty="0">
                <a:latin typeface="Carlito"/>
                <a:cs typeface="Carlito"/>
              </a:rPr>
              <a:t>and dismantle </a:t>
            </a:r>
            <a:r>
              <a:rPr sz="2000" spc="-10" dirty="0">
                <a:latin typeface="Carlito"/>
                <a:cs typeface="Carlito"/>
              </a:rPr>
              <a:t>test </a:t>
            </a:r>
            <a:r>
              <a:rPr sz="2000" dirty="0">
                <a:latin typeface="Carlito"/>
                <a:cs typeface="Carlito"/>
              </a:rPr>
              <a:t>and  </a:t>
            </a:r>
            <a:r>
              <a:rPr sz="2000" spc="-10" dirty="0">
                <a:latin typeface="Carlito"/>
                <a:cs typeface="Carlito"/>
              </a:rPr>
              <a:t>development environments, </a:t>
            </a:r>
            <a:r>
              <a:rPr sz="2000" spc="-5" dirty="0">
                <a:latin typeface="Carlito"/>
                <a:cs typeface="Carlito"/>
              </a:rPr>
              <a:t>bringing new applications </a:t>
            </a:r>
            <a:r>
              <a:rPr sz="2000" spc="-10" dirty="0">
                <a:latin typeface="Carlito"/>
                <a:cs typeface="Carlito"/>
              </a:rPr>
              <a:t>to </a:t>
            </a:r>
            <a:r>
              <a:rPr sz="2000" spc="-15" dirty="0">
                <a:latin typeface="Carlito"/>
                <a:cs typeface="Carlito"/>
              </a:rPr>
              <a:t>market </a:t>
            </a:r>
            <a:r>
              <a:rPr sz="2000" spc="-40" dirty="0">
                <a:latin typeface="Carlito"/>
                <a:cs typeface="Carlito"/>
              </a:rPr>
              <a:t>faster.  </a:t>
            </a:r>
            <a:r>
              <a:rPr sz="2000" dirty="0">
                <a:latin typeface="Carlito"/>
                <a:cs typeface="Carlito"/>
              </a:rPr>
              <a:t>IaaS </a:t>
            </a:r>
            <a:r>
              <a:rPr sz="2000" spc="-15" dirty="0">
                <a:latin typeface="Carlito"/>
                <a:cs typeface="Carlito"/>
              </a:rPr>
              <a:t>makes </a:t>
            </a:r>
            <a:r>
              <a:rPr sz="2000" dirty="0">
                <a:latin typeface="Carlito"/>
                <a:cs typeface="Carlito"/>
              </a:rPr>
              <a:t>it quick and </a:t>
            </a:r>
            <a:r>
              <a:rPr sz="2000" spc="-10" dirty="0">
                <a:latin typeface="Carlito"/>
                <a:cs typeface="Carlito"/>
              </a:rPr>
              <a:t>economical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5" dirty="0">
                <a:latin typeface="Carlito"/>
                <a:cs typeface="Carlito"/>
              </a:rPr>
              <a:t>scale </a:t>
            </a:r>
            <a:r>
              <a:rPr sz="2000" dirty="0">
                <a:latin typeface="Carlito"/>
                <a:cs typeface="Carlito"/>
              </a:rPr>
              <a:t>up </a:t>
            </a:r>
            <a:r>
              <a:rPr sz="2000" spc="-10" dirty="0">
                <a:latin typeface="Carlito"/>
                <a:cs typeface="Carlito"/>
              </a:rPr>
              <a:t>dev-test environments </a:t>
            </a:r>
            <a:r>
              <a:rPr sz="2000" dirty="0">
                <a:latin typeface="Carlito"/>
                <a:cs typeface="Carlito"/>
              </a:rPr>
              <a:t>up  and</a:t>
            </a:r>
            <a:r>
              <a:rPr sz="2000" spc="-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down.</a:t>
            </a:r>
            <a:endParaRPr sz="2000" dirty="0">
              <a:latin typeface="Carlito"/>
              <a:cs typeface="Carlito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spc="-20" dirty="0">
                <a:latin typeface="Carlito"/>
                <a:cs typeface="Carlito"/>
              </a:rPr>
              <a:t>Website </a:t>
            </a:r>
            <a:r>
              <a:rPr sz="2000" b="1" spc="-10" dirty="0">
                <a:latin typeface="Carlito"/>
                <a:cs typeface="Carlito"/>
              </a:rPr>
              <a:t>hosting. </a:t>
            </a:r>
            <a:r>
              <a:rPr sz="2000" dirty="0">
                <a:latin typeface="Carlito"/>
                <a:cs typeface="Carlito"/>
              </a:rPr>
              <a:t>Running </a:t>
            </a:r>
            <a:r>
              <a:rPr sz="2000" spc="-10" dirty="0">
                <a:latin typeface="Carlito"/>
                <a:cs typeface="Carlito"/>
              </a:rPr>
              <a:t>websites </a:t>
            </a:r>
            <a:r>
              <a:rPr sz="2000" spc="-5" dirty="0">
                <a:latin typeface="Carlito"/>
                <a:cs typeface="Carlito"/>
              </a:rPr>
              <a:t>using IaaS can </a:t>
            </a:r>
            <a:r>
              <a:rPr sz="2000" dirty="0">
                <a:latin typeface="Carlito"/>
                <a:cs typeface="Carlito"/>
              </a:rPr>
              <a:t>be </a:t>
            </a:r>
            <a:r>
              <a:rPr sz="2000" spc="-5" dirty="0">
                <a:latin typeface="Carlito"/>
                <a:cs typeface="Carlito"/>
              </a:rPr>
              <a:t>less </a:t>
            </a:r>
            <a:r>
              <a:rPr sz="2000" spc="-10" dirty="0">
                <a:latin typeface="Carlito"/>
                <a:cs typeface="Carlito"/>
              </a:rPr>
              <a:t>expensive </a:t>
            </a:r>
            <a:r>
              <a:rPr sz="2000" spc="-5" dirty="0">
                <a:latin typeface="Carlito"/>
                <a:cs typeface="Carlito"/>
              </a:rPr>
              <a:t>than  traditional web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hosting.</a:t>
            </a:r>
            <a:endParaRPr sz="2000" dirty="0">
              <a:latin typeface="Carlito"/>
              <a:cs typeface="Carlito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spc="-15" dirty="0">
                <a:latin typeface="Carlito"/>
                <a:cs typeface="Carlito"/>
              </a:rPr>
              <a:t>Storage, </a:t>
            </a:r>
            <a:r>
              <a:rPr sz="2000" b="1" spc="-5" dirty="0">
                <a:latin typeface="Carlito"/>
                <a:cs typeface="Carlito"/>
              </a:rPr>
              <a:t>backup and </a:t>
            </a:r>
            <a:r>
              <a:rPr sz="2000" b="1" spc="-20" dirty="0">
                <a:latin typeface="Carlito"/>
                <a:cs typeface="Carlito"/>
              </a:rPr>
              <a:t>recovery. </a:t>
            </a:r>
            <a:r>
              <a:rPr sz="2000" spc="-10" dirty="0">
                <a:latin typeface="Carlito"/>
                <a:cs typeface="Carlito"/>
              </a:rPr>
              <a:t>Organizations </a:t>
            </a:r>
            <a:r>
              <a:rPr sz="2000" spc="-15" dirty="0">
                <a:latin typeface="Carlito"/>
                <a:cs typeface="Carlito"/>
              </a:rPr>
              <a:t>avoid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capital </a:t>
            </a:r>
            <a:r>
              <a:rPr sz="2000" spc="-10" dirty="0">
                <a:latin typeface="Carlito"/>
                <a:cs typeface="Carlito"/>
              </a:rPr>
              <a:t>outlay </a:t>
            </a:r>
            <a:r>
              <a:rPr sz="2000" spc="-20" dirty="0">
                <a:latin typeface="Carlito"/>
                <a:cs typeface="Carlito"/>
              </a:rPr>
              <a:t>for  </a:t>
            </a:r>
            <a:r>
              <a:rPr sz="2000" spc="-15" dirty="0">
                <a:latin typeface="Carlito"/>
                <a:cs typeface="Carlito"/>
              </a:rPr>
              <a:t>storage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complexity </a:t>
            </a:r>
            <a:r>
              <a:rPr sz="2000" spc="-5" dirty="0">
                <a:latin typeface="Carlito"/>
                <a:cs typeface="Carlito"/>
              </a:rPr>
              <a:t>of </a:t>
            </a:r>
            <a:r>
              <a:rPr sz="2000" spc="-15" dirty="0">
                <a:latin typeface="Carlito"/>
                <a:cs typeface="Carlito"/>
              </a:rPr>
              <a:t>storage </a:t>
            </a:r>
            <a:r>
              <a:rPr sz="2000" spc="-5" dirty="0">
                <a:latin typeface="Carlito"/>
                <a:cs typeface="Carlito"/>
              </a:rPr>
              <a:t>management, </a:t>
            </a:r>
            <a:r>
              <a:rPr sz="2000" dirty="0">
                <a:latin typeface="Carlito"/>
                <a:cs typeface="Carlito"/>
              </a:rPr>
              <a:t>which </a:t>
            </a:r>
            <a:r>
              <a:rPr sz="2000" spc="-5" dirty="0">
                <a:latin typeface="Carlito"/>
                <a:cs typeface="Carlito"/>
              </a:rPr>
              <a:t>typically </a:t>
            </a:r>
            <a:r>
              <a:rPr sz="2000" spc="-10" dirty="0">
                <a:latin typeface="Carlito"/>
                <a:cs typeface="Carlito"/>
              </a:rPr>
              <a:t>requires </a:t>
            </a:r>
            <a:r>
              <a:rPr sz="2000" dirty="0">
                <a:latin typeface="Carlito"/>
                <a:cs typeface="Carlito"/>
              </a:rPr>
              <a:t>a  </a:t>
            </a:r>
            <a:r>
              <a:rPr sz="2000" spc="-5" dirty="0">
                <a:latin typeface="Carlito"/>
                <a:cs typeface="Carlito"/>
              </a:rPr>
              <a:t>skilled </a:t>
            </a:r>
            <a:r>
              <a:rPr sz="2000" spc="-20" dirty="0">
                <a:latin typeface="Carlito"/>
                <a:cs typeface="Carlito"/>
              </a:rPr>
              <a:t>staff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dirty="0">
                <a:latin typeface="Carlito"/>
                <a:cs typeface="Carlito"/>
              </a:rPr>
              <a:t>manage </a:t>
            </a:r>
            <a:r>
              <a:rPr sz="2000" spc="-15" dirty="0">
                <a:latin typeface="Carlito"/>
                <a:cs typeface="Carlito"/>
              </a:rPr>
              <a:t>data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5" dirty="0">
                <a:latin typeface="Carlito"/>
                <a:cs typeface="Carlito"/>
              </a:rPr>
              <a:t>meet </a:t>
            </a:r>
            <a:r>
              <a:rPr sz="2000" spc="-10" dirty="0">
                <a:latin typeface="Carlito"/>
                <a:cs typeface="Carlito"/>
              </a:rPr>
              <a:t>legal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5" dirty="0">
                <a:latin typeface="Carlito"/>
                <a:cs typeface="Carlito"/>
              </a:rPr>
              <a:t>compliance </a:t>
            </a:r>
            <a:r>
              <a:rPr sz="2000" spc="-10" dirty="0">
                <a:latin typeface="Carlito"/>
                <a:cs typeface="Carlito"/>
              </a:rPr>
              <a:t>requirements.  </a:t>
            </a:r>
            <a:r>
              <a:rPr sz="2000" dirty="0">
                <a:latin typeface="Carlito"/>
                <a:cs typeface="Carlito"/>
              </a:rPr>
              <a:t>IaaS </a:t>
            </a:r>
            <a:r>
              <a:rPr sz="2000" spc="-5" dirty="0">
                <a:latin typeface="Carlito"/>
                <a:cs typeface="Carlito"/>
              </a:rPr>
              <a:t>is useful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spc="-5" dirty="0">
                <a:latin typeface="Carlito"/>
                <a:cs typeface="Carlito"/>
              </a:rPr>
              <a:t>handling unpredictable demand and </a:t>
            </a:r>
            <a:r>
              <a:rPr sz="2000" spc="-10" dirty="0">
                <a:latin typeface="Carlito"/>
                <a:cs typeface="Carlito"/>
              </a:rPr>
              <a:t>steadily growing  </a:t>
            </a:r>
            <a:r>
              <a:rPr sz="2000" spc="-15" dirty="0">
                <a:latin typeface="Carlito"/>
                <a:cs typeface="Carlito"/>
              </a:rPr>
              <a:t>storage </a:t>
            </a:r>
            <a:r>
              <a:rPr sz="2000" spc="-5" dirty="0">
                <a:latin typeface="Carlito"/>
                <a:cs typeface="Carlito"/>
              </a:rPr>
              <a:t>needs. It </a:t>
            </a:r>
            <a:r>
              <a:rPr sz="2000" spc="-10" dirty="0">
                <a:latin typeface="Carlito"/>
                <a:cs typeface="Carlito"/>
              </a:rPr>
              <a:t>can </a:t>
            </a:r>
            <a:r>
              <a:rPr sz="2000" spc="-5" dirty="0">
                <a:latin typeface="Carlito"/>
                <a:cs typeface="Carlito"/>
              </a:rPr>
              <a:t>also simplify planning and </a:t>
            </a:r>
            <a:r>
              <a:rPr sz="2000" spc="-10" dirty="0">
                <a:latin typeface="Carlito"/>
                <a:cs typeface="Carlito"/>
              </a:rPr>
              <a:t>management </a:t>
            </a:r>
            <a:r>
              <a:rPr sz="2000" spc="-5" dirty="0">
                <a:latin typeface="Carlito"/>
                <a:cs typeface="Carlito"/>
              </a:rPr>
              <a:t>of backup 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recovery</a:t>
            </a:r>
            <a:r>
              <a:rPr sz="2000" spc="-15" dirty="0">
                <a:latin typeface="Carlito"/>
                <a:cs typeface="Carlito"/>
              </a:rPr>
              <a:t> systems.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8838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76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Common </a:t>
            </a:r>
            <a:r>
              <a:rPr sz="4400" dirty="0"/>
              <a:t>IaaS Business</a:t>
            </a:r>
            <a:r>
              <a:rPr sz="4400" spc="-80" dirty="0"/>
              <a:t> </a:t>
            </a:r>
            <a:r>
              <a:rPr sz="4400" dirty="0"/>
              <a:t>Scenarios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124200" y="6461971"/>
            <a:ext cx="2895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By </a:t>
            </a:r>
            <a:r>
              <a:rPr spc="-25" dirty="0"/>
              <a:t>Prof. </a:t>
            </a:r>
            <a:r>
              <a:rPr dirty="0"/>
              <a:t>Raj</a:t>
            </a:r>
            <a:r>
              <a:rPr spc="-25" dirty="0"/>
              <a:t> </a:t>
            </a:r>
            <a:r>
              <a:rPr spc="-10" dirty="0"/>
              <a:t>Sarode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6461971"/>
            <a:ext cx="2133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88109"/>
            <a:ext cx="8073390" cy="5066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spc="-25" dirty="0">
                <a:latin typeface="Carlito"/>
                <a:cs typeface="Carlito"/>
              </a:rPr>
              <a:t>Web </a:t>
            </a:r>
            <a:r>
              <a:rPr sz="2000" b="1" spc="-5" dirty="0">
                <a:latin typeface="Carlito"/>
                <a:cs typeface="Carlito"/>
              </a:rPr>
              <a:t>apps. </a:t>
            </a:r>
            <a:r>
              <a:rPr sz="2000" spc="-5" dirty="0">
                <a:latin typeface="Carlito"/>
                <a:cs typeface="Carlito"/>
              </a:rPr>
              <a:t>IaaS </a:t>
            </a:r>
            <a:r>
              <a:rPr sz="2000" spc="-10" dirty="0">
                <a:latin typeface="Carlito"/>
                <a:cs typeface="Carlito"/>
              </a:rPr>
              <a:t>provides </a:t>
            </a:r>
            <a:r>
              <a:rPr sz="2000" dirty="0">
                <a:latin typeface="Carlito"/>
                <a:cs typeface="Carlito"/>
              </a:rPr>
              <a:t>all the </a:t>
            </a:r>
            <a:r>
              <a:rPr sz="2000" spc="-10" dirty="0">
                <a:latin typeface="Carlito"/>
                <a:cs typeface="Carlito"/>
              </a:rPr>
              <a:t>infrastructure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5" dirty="0">
                <a:latin typeface="Carlito"/>
                <a:cs typeface="Carlito"/>
              </a:rPr>
              <a:t>support web </a:t>
            </a:r>
            <a:r>
              <a:rPr sz="2000" spc="-10" dirty="0">
                <a:latin typeface="Carlito"/>
                <a:cs typeface="Carlito"/>
              </a:rPr>
              <a:t>apps,  </a:t>
            </a:r>
            <a:r>
              <a:rPr sz="2000" dirty="0">
                <a:latin typeface="Carlito"/>
                <a:cs typeface="Carlito"/>
              </a:rPr>
              <a:t>including </a:t>
            </a:r>
            <a:r>
              <a:rPr sz="2000" spc="-15" dirty="0">
                <a:latin typeface="Carlito"/>
                <a:cs typeface="Carlito"/>
              </a:rPr>
              <a:t>storage, </a:t>
            </a:r>
            <a:r>
              <a:rPr sz="2000" spc="-5" dirty="0">
                <a:latin typeface="Carlito"/>
                <a:cs typeface="Carlito"/>
              </a:rPr>
              <a:t>web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5" dirty="0">
                <a:latin typeface="Carlito"/>
                <a:cs typeface="Carlito"/>
              </a:rPr>
              <a:t>application </a:t>
            </a:r>
            <a:r>
              <a:rPr sz="2000" spc="-10" dirty="0">
                <a:latin typeface="Carlito"/>
                <a:cs typeface="Carlito"/>
              </a:rPr>
              <a:t>servers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networking resources.  </a:t>
            </a:r>
            <a:r>
              <a:rPr sz="2000" spc="-5" dirty="0">
                <a:latin typeface="Carlito"/>
                <a:cs typeface="Carlito"/>
              </a:rPr>
              <a:t>Organisations can quickly deploy web apps on IaaS and easily scale  </a:t>
            </a:r>
            <a:r>
              <a:rPr sz="2000" spc="-10" dirty="0">
                <a:latin typeface="Carlito"/>
                <a:cs typeface="Carlito"/>
              </a:rPr>
              <a:t>infrastructure </a:t>
            </a:r>
            <a:r>
              <a:rPr sz="2000" dirty="0">
                <a:latin typeface="Carlito"/>
                <a:cs typeface="Carlito"/>
              </a:rPr>
              <a:t>up and </a:t>
            </a:r>
            <a:r>
              <a:rPr sz="2000" spc="-5" dirty="0">
                <a:latin typeface="Carlito"/>
                <a:cs typeface="Carlito"/>
              </a:rPr>
              <a:t>down </a:t>
            </a:r>
            <a:r>
              <a:rPr sz="2000" dirty="0">
                <a:latin typeface="Carlito"/>
                <a:cs typeface="Carlito"/>
              </a:rPr>
              <a:t>when </a:t>
            </a:r>
            <a:r>
              <a:rPr sz="2000" spc="-5" dirty="0">
                <a:latin typeface="Carlito"/>
                <a:cs typeface="Carlito"/>
              </a:rPr>
              <a:t>demand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dirty="0">
                <a:latin typeface="Carlito"/>
                <a:cs typeface="Carlito"/>
              </a:rPr>
              <a:t>the apps </a:t>
            </a:r>
            <a:r>
              <a:rPr sz="2000" spc="-5" dirty="0">
                <a:latin typeface="Carlito"/>
                <a:cs typeface="Carlito"/>
              </a:rPr>
              <a:t>is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unpredictable.</a:t>
            </a:r>
            <a:endParaRPr sz="2000">
              <a:latin typeface="Carlito"/>
              <a:cs typeface="Carlito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spc="-5" dirty="0">
                <a:latin typeface="Carlito"/>
                <a:cs typeface="Carlito"/>
              </a:rPr>
              <a:t>High-performance computing. </a:t>
            </a:r>
            <a:r>
              <a:rPr sz="2000" spc="-5" dirty="0">
                <a:latin typeface="Carlito"/>
                <a:cs typeface="Carlito"/>
              </a:rPr>
              <a:t>High-performance computing (HPC) on  </a:t>
            </a:r>
            <a:r>
              <a:rPr sz="2000" spc="-10" dirty="0">
                <a:latin typeface="Carlito"/>
                <a:cs typeface="Carlito"/>
              </a:rPr>
              <a:t>supercomputers, computer </a:t>
            </a:r>
            <a:r>
              <a:rPr sz="2000" spc="-5" dirty="0">
                <a:latin typeface="Carlito"/>
                <a:cs typeface="Carlito"/>
              </a:rPr>
              <a:t>grids or </a:t>
            </a:r>
            <a:r>
              <a:rPr sz="2000" spc="-10" dirty="0">
                <a:latin typeface="Carlito"/>
                <a:cs typeface="Carlito"/>
              </a:rPr>
              <a:t>computer clusters </a:t>
            </a:r>
            <a:r>
              <a:rPr sz="2000" spc="-5" dirty="0">
                <a:latin typeface="Carlito"/>
                <a:cs typeface="Carlito"/>
              </a:rPr>
              <a:t>helps </a:t>
            </a:r>
            <a:r>
              <a:rPr sz="2000" spc="-10" dirty="0">
                <a:latin typeface="Carlito"/>
                <a:cs typeface="Carlito"/>
              </a:rPr>
              <a:t>solve </a:t>
            </a:r>
            <a:r>
              <a:rPr sz="2000" spc="-15" dirty="0">
                <a:latin typeface="Carlito"/>
                <a:cs typeface="Carlito"/>
              </a:rPr>
              <a:t>complex  </a:t>
            </a:r>
            <a:r>
              <a:rPr sz="2000" spc="-5" dirty="0">
                <a:latin typeface="Carlito"/>
                <a:cs typeface="Carlito"/>
              </a:rPr>
              <a:t>problems </a:t>
            </a:r>
            <a:r>
              <a:rPr sz="2000" spc="-10" dirty="0">
                <a:latin typeface="Carlito"/>
                <a:cs typeface="Carlito"/>
              </a:rPr>
              <a:t>involving </a:t>
            </a:r>
            <a:r>
              <a:rPr sz="2000" spc="-5" dirty="0">
                <a:latin typeface="Carlito"/>
                <a:cs typeface="Carlito"/>
              </a:rPr>
              <a:t>millions of variables or calculations. </a:t>
            </a:r>
            <a:r>
              <a:rPr sz="2000" spc="-10" dirty="0">
                <a:latin typeface="Carlito"/>
                <a:cs typeface="Carlito"/>
              </a:rPr>
              <a:t>Examples </a:t>
            </a:r>
            <a:r>
              <a:rPr sz="2000" dirty="0">
                <a:latin typeface="Carlito"/>
                <a:cs typeface="Carlito"/>
              </a:rPr>
              <a:t>include  </a:t>
            </a:r>
            <a:r>
              <a:rPr sz="2000" spc="-5" dirty="0">
                <a:latin typeface="Carlito"/>
                <a:cs typeface="Carlito"/>
              </a:rPr>
              <a:t>earthquake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15" dirty="0">
                <a:latin typeface="Carlito"/>
                <a:cs typeface="Carlito"/>
              </a:rPr>
              <a:t>protein </a:t>
            </a:r>
            <a:r>
              <a:rPr sz="2000" spc="-10" dirty="0">
                <a:latin typeface="Carlito"/>
                <a:cs typeface="Carlito"/>
              </a:rPr>
              <a:t>folding </a:t>
            </a:r>
            <a:r>
              <a:rPr sz="2000" spc="-5" dirty="0">
                <a:latin typeface="Carlito"/>
                <a:cs typeface="Carlito"/>
              </a:rPr>
              <a:t>simulations, </a:t>
            </a:r>
            <a:r>
              <a:rPr sz="2000" spc="-10" dirty="0">
                <a:latin typeface="Carlito"/>
                <a:cs typeface="Carlito"/>
              </a:rPr>
              <a:t>climate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weather  </a:t>
            </a:r>
            <a:r>
              <a:rPr sz="2000" spc="-5" dirty="0">
                <a:latin typeface="Carlito"/>
                <a:cs typeface="Carlito"/>
              </a:rPr>
              <a:t>predictions, financial </a:t>
            </a:r>
            <a:r>
              <a:rPr sz="2000" dirty="0">
                <a:latin typeface="Carlito"/>
                <a:cs typeface="Carlito"/>
              </a:rPr>
              <a:t>modeling and </a:t>
            </a:r>
            <a:r>
              <a:rPr sz="2000" spc="-10" dirty="0">
                <a:latin typeface="Carlito"/>
                <a:cs typeface="Carlito"/>
              </a:rPr>
              <a:t>evaluating product</a:t>
            </a:r>
            <a:r>
              <a:rPr sz="2000" spc="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designs.</a:t>
            </a:r>
            <a:endParaRPr sz="2000">
              <a:latin typeface="Carlito"/>
              <a:cs typeface="Carlito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latin typeface="Carlito"/>
                <a:cs typeface="Carlito"/>
              </a:rPr>
              <a:t>Big </a:t>
            </a:r>
            <a:r>
              <a:rPr sz="2000" b="1" spc="-15" dirty="0">
                <a:latin typeface="Carlito"/>
                <a:cs typeface="Carlito"/>
              </a:rPr>
              <a:t>data </a:t>
            </a:r>
            <a:r>
              <a:rPr sz="2000" b="1" spc="-5" dirty="0">
                <a:latin typeface="Carlito"/>
                <a:cs typeface="Carlito"/>
              </a:rPr>
              <a:t>analysis. </a:t>
            </a:r>
            <a:r>
              <a:rPr sz="2000" spc="-5" dirty="0">
                <a:latin typeface="Carlito"/>
                <a:cs typeface="Carlito"/>
              </a:rPr>
              <a:t>Big </a:t>
            </a:r>
            <a:r>
              <a:rPr sz="2000" spc="-15" dirty="0">
                <a:latin typeface="Carlito"/>
                <a:cs typeface="Carlito"/>
              </a:rPr>
              <a:t>data </a:t>
            </a:r>
            <a:r>
              <a:rPr sz="2000" spc="-5" dirty="0">
                <a:latin typeface="Carlito"/>
                <a:cs typeface="Carlito"/>
              </a:rPr>
              <a:t>is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5" dirty="0">
                <a:latin typeface="Carlito"/>
                <a:cs typeface="Carlito"/>
              </a:rPr>
              <a:t>popular term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spc="-5" dirty="0">
                <a:latin typeface="Carlito"/>
                <a:cs typeface="Carlito"/>
              </a:rPr>
              <a:t>massive </a:t>
            </a:r>
            <a:r>
              <a:rPr sz="2000" spc="-15" dirty="0">
                <a:latin typeface="Carlito"/>
                <a:cs typeface="Carlito"/>
              </a:rPr>
              <a:t>data </a:t>
            </a:r>
            <a:r>
              <a:rPr sz="2000" spc="-5" dirty="0">
                <a:latin typeface="Carlito"/>
                <a:cs typeface="Carlito"/>
              </a:rPr>
              <a:t>sets that  </a:t>
            </a:r>
            <a:r>
              <a:rPr sz="2000" spc="-10" dirty="0">
                <a:latin typeface="Carlito"/>
                <a:cs typeface="Carlito"/>
              </a:rPr>
              <a:t>contain </a:t>
            </a:r>
            <a:r>
              <a:rPr sz="2000" spc="-5" dirty="0">
                <a:latin typeface="Carlito"/>
                <a:cs typeface="Carlito"/>
              </a:rPr>
              <a:t>potentially valuable </a:t>
            </a:r>
            <a:r>
              <a:rPr sz="2000" spc="-10" dirty="0">
                <a:latin typeface="Carlito"/>
                <a:cs typeface="Carlito"/>
              </a:rPr>
              <a:t>patterns, </a:t>
            </a:r>
            <a:r>
              <a:rPr sz="2000" spc="-5" dirty="0">
                <a:latin typeface="Carlito"/>
                <a:cs typeface="Carlito"/>
              </a:rPr>
              <a:t>trends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5" dirty="0">
                <a:latin typeface="Carlito"/>
                <a:cs typeface="Carlito"/>
              </a:rPr>
              <a:t>associations. Mining </a:t>
            </a:r>
            <a:r>
              <a:rPr sz="2000" spc="-15" dirty="0">
                <a:latin typeface="Carlito"/>
                <a:cs typeface="Carlito"/>
              </a:rPr>
              <a:t>data  </a:t>
            </a:r>
            <a:r>
              <a:rPr sz="2000" spc="-5" dirty="0">
                <a:latin typeface="Carlito"/>
                <a:cs typeface="Carlito"/>
              </a:rPr>
              <a:t>sets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10" dirty="0">
                <a:latin typeface="Carlito"/>
                <a:cs typeface="Carlito"/>
              </a:rPr>
              <a:t>locate </a:t>
            </a:r>
            <a:r>
              <a:rPr sz="2000" spc="-5" dirty="0">
                <a:latin typeface="Carlito"/>
                <a:cs typeface="Carlito"/>
              </a:rPr>
              <a:t>or tease out these hidden </a:t>
            </a:r>
            <a:r>
              <a:rPr sz="2000" spc="-10" dirty="0">
                <a:latin typeface="Carlito"/>
                <a:cs typeface="Carlito"/>
              </a:rPr>
              <a:t>patterns requires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5" dirty="0">
                <a:latin typeface="Carlito"/>
                <a:cs typeface="Carlito"/>
              </a:rPr>
              <a:t>huge amount  </a:t>
            </a:r>
            <a:r>
              <a:rPr sz="2000" dirty="0">
                <a:latin typeface="Carlito"/>
                <a:cs typeface="Carlito"/>
              </a:rPr>
              <a:t>of </a:t>
            </a:r>
            <a:r>
              <a:rPr sz="2000" spc="-10" dirty="0">
                <a:latin typeface="Carlito"/>
                <a:cs typeface="Carlito"/>
              </a:rPr>
              <a:t>processing </a:t>
            </a:r>
            <a:r>
              <a:rPr sz="2000" spc="-35" dirty="0">
                <a:latin typeface="Carlito"/>
                <a:cs typeface="Carlito"/>
              </a:rPr>
              <a:t>power, </a:t>
            </a:r>
            <a:r>
              <a:rPr sz="2000" dirty="0">
                <a:latin typeface="Carlito"/>
                <a:cs typeface="Carlito"/>
              </a:rPr>
              <a:t>which IaaS </a:t>
            </a:r>
            <a:r>
              <a:rPr sz="2000" spc="-5" dirty="0">
                <a:latin typeface="Carlito"/>
                <a:cs typeface="Carlito"/>
              </a:rPr>
              <a:t>economically</a:t>
            </a:r>
            <a:r>
              <a:rPr sz="2000" spc="1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provides.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916226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4200" y="1252332"/>
            <a:ext cx="3144078" cy="45223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Characteristics of SaaS, PaaS &amp;IaaS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2218"/>
            <a:ext cx="2895600" cy="452596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IN" sz="1800" dirty="0">
                <a:solidFill>
                  <a:schemeClr val="tx1"/>
                </a:solidFill>
              </a:rPr>
              <a:t>SaaS</a:t>
            </a:r>
          </a:p>
          <a:p>
            <a:pPr>
              <a:lnSpc>
                <a:spcPct val="80000"/>
              </a:lnSpc>
            </a:pPr>
            <a:r>
              <a:rPr lang="en-IN" sz="2000" dirty="0">
                <a:solidFill>
                  <a:schemeClr val="tx1"/>
                </a:solidFill>
              </a:rPr>
              <a:t>Web access to commercial software</a:t>
            </a:r>
          </a:p>
          <a:p>
            <a:pPr>
              <a:lnSpc>
                <a:spcPct val="80000"/>
              </a:lnSpc>
            </a:pPr>
            <a:r>
              <a:rPr lang="en-IN" sz="2000" dirty="0">
                <a:solidFill>
                  <a:schemeClr val="tx1"/>
                </a:solidFill>
              </a:rPr>
              <a:t>S/w is managed from central location</a:t>
            </a:r>
          </a:p>
          <a:p>
            <a:pPr>
              <a:lnSpc>
                <a:spcPct val="80000"/>
              </a:lnSpc>
            </a:pPr>
            <a:r>
              <a:rPr lang="en-IN" sz="2000" dirty="0">
                <a:solidFill>
                  <a:schemeClr val="tx1"/>
                </a:solidFill>
              </a:rPr>
              <a:t>s/w is delivered in a one to many model</a:t>
            </a:r>
          </a:p>
          <a:p>
            <a:pPr>
              <a:lnSpc>
                <a:spcPct val="80000"/>
              </a:lnSpc>
            </a:pPr>
            <a:r>
              <a:rPr lang="en-IN" sz="2000" dirty="0">
                <a:solidFill>
                  <a:schemeClr val="tx1"/>
                </a:solidFill>
              </a:rPr>
              <a:t>Uses not required to handle s/w upgrades and patches</a:t>
            </a:r>
          </a:p>
          <a:p>
            <a:pPr>
              <a:lnSpc>
                <a:spcPct val="80000"/>
              </a:lnSpc>
            </a:pPr>
            <a:r>
              <a:rPr lang="en-IN" sz="2000" dirty="0">
                <a:solidFill>
                  <a:schemeClr val="tx1"/>
                </a:solidFill>
              </a:rPr>
              <a:t>API allow for integration between different pieces of s/w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48439" y="1318245"/>
            <a:ext cx="2895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PaaS</a:t>
            </a:r>
          </a:p>
          <a:p>
            <a:r>
              <a:rPr lang="en-IN" dirty="0" smtClean="0"/>
              <a:t>Multitenant Architecture</a:t>
            </a:r>
          </a:p>
          <a:p>
            <a:r>
              <a:rPr lang="en-IN" dirty="0" smtClean="0"/>
              <a:t>Built in scalability of deployed s/w including load balancing and failover</a:t>
            </a:r>
          </a:p>
          <a:p>
            <a:r>
              <a:rPr lang="en-IN" dirty="0" smtClean="0"/>
              <a:t>Integration with web services and databases via common </a:t>
            </a:r>
            <a:r>
              <a:rPr lang="en-IN" dirty="0" err="1" smtClean="0"/>
              <a:t>stds</a:t>
            </a:r>
            <a:r>
              <a:rPr lang="en-IN" dirty="0" smtClean="0"/>
              <a:t>.</a:t>
            </a:r>
          </a:p>
          <a:p>
            <a:r>
              <a:rPr lang="en-IN" dirty="0" smtClean="0"/>
              <a:t>Support for development team collaboration- solutions include project planning &amp; communication tools.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1252329"/>
            <a:ext cx="2590800" cy="457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IaaS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Resources are distributed as a service</a:t>
            </a:r>
          </a:p>
          <a:p>
            <a:pPr marL="185738" indent="-185738" algn="ctr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Allows for dynamic scaling</a:t>
            </a:r>
          </a:p>
          <a:p>
            <a:pPr marL="185738" indent="-185738" algn="ctr">
              <a:buFont typeface="Arial" panose="020B0604020202020204" pitchFamily="34" charset="0"/>
              <a:buChar char="•"/>
            </a:pPr>
            <a:endParaRPr lang="en-IN" dirty="0" smtClean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50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"/>
            <a:ext cx="83058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6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80170" y="1519925"/>
            <a:ext cx="1495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dirty="0">
                <a:solidFill>
                  <a:prstClr val="white"/>
                </a:solidFill>
              </a:rPr>
              <a:t>UNIT-II</a:t>
            </a:r>
          </a:p>
        </p:txBody>
      </p:sp>
    </p:spTree>
    <p:extLst>
      <p:ext uri="{BB962C8B-B14F-4D97-AF65-F5344CB8AC3E}">
        <p14:creationId xmlns:p14="http://schemas.microsoft.com/office/powerpoint/2010/main" val="9851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715920"/>
            <a:ext cx="50419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2019" algn="l"/>
              </a:tabLst>
            </a:pPr>
            <a:r>
              <a:rPr sz="4500" b="0" spc="-15" dirty="0">
                <a:latin typeface="Carlito"/>
                <a:cs typeface="Carlito"/>
              </a:rPr>
              <a:t>List	</a:t>
            </a:r>
            <a:r>
              <a:rPr sz="4500" b="0" spc="-5" dirty="0">
                <a:latin typeface="Carlito"/>
                <a:cs typeface="Carlito"/>
              </a:rPr>
              <a:t>of</a:t>
            </a:r>
            <a:r>
              <a:rPr sz="4500" b="0" spc="-90" dirty="0">
                <a:latin typeface="Carlito"/>
                <a:cs typeface="Carlito"/>
              </a:rPr>
              <a:t> </a:t>
            </a:r>
            <a:r>
              <a:rPr sz="4500" b="0" spc="-70" dirty="0">
                <a:latin typeface="Carlito"/>
                <a:cs typeface="Carlito"/>
              </a:rPr>
              <a:t>Topics</a:t>
            </a:r>
            <a:endParaRPr sz="45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4" y="1456604"/>
            <a:ext cx="5219065" cy="4309513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170" dirty="0">
                <a:latin typeface="Times New Roman"/>
                <a:cs typeface="Times New Roman"/>
              </a:rPr>
              <a:t>What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spc="90" dirty="0">
                <a:latin typeface="Times New Roman"/>
                <a:cs typeface="Times New Roman"/>
              </a:rPr>
              <a:t>are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Times New Roman"/>
                <a:cs typeface="Times New Roman"/>
              </a:rPr>
              <a:t>Web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30" dirty="0">
                <a:latin typeface="Times New Roman"/>
                <a:cs typeface="Times New Roman"/>
              </a:rPr>
              <a:t>Services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?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65" dirty="0">
                <a:latin typeface="Times New Roman"/>
                <a:cs typeface="Times New Roman"/>
              </a:rPr>
              <a:t>How </a:t>
            </a:r>
            <a:r>
              <a:rPr sz="2600" spc="100" dirty="0">
                <a:latin typeface="Times New Roman"/>
                <a:cs typeface="Times New Roman"/>
              </a:rPr>
              <a:t>it </a:t>
            </a:r>
            <a:r>
              <a:rPr sz="2600" spc="60" dirty="0">
                <a:latin typeface="Times New Roman"/>
                <a:cs typeface="Times New Roman"/>
              </a:rPr>
              <a:t>works</a:t>
            </a:r>
            <a:r>
              <a:rPr sz="2600" spc="-44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?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105" dirty="0">
                <a:latin typeface="Times New Roman"/>
                <a:cs typeface="Times New Roman"/>
              </a:rPr>
              <a:t>Why </a:t>
            </a:r>
            <a:r>
              <a:rPr sz="2600" spc="85" dirty="0">
                <a:latin typeface="Times New Roman"/>
                <a:cs typeface="Times New Roman"/>
              </a:rPr>
              <a:t>Web</a:t>
            </a:r>
            <a:r>
              <a:rPr sz="2600" spc="-290" dirty="0">
                <a:latin typeface="Times New Roman"/>
                <a:cs typeface="Times New Roman"/>
              </a:rPr>
              <a:t> </a:t>
            </a:r>
            <a:r>
              <a:rPr sz="2600" spc="25" dirty="0">
                <a:latin typeface="Times New Roman"/>
                <a:cs typeface="Times New Roman"/>
              </a:rPr>
              <a:t>Services?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90" dirty="0">
                <a:latin typeface="Times New Roman"/>
                <a:cs typeface="Times New Roman"/>
              </a:rPr>
              <a:t>Architecture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125" dirty="0">
                <a:latin typeface="Times New Roman"/>
                <a:cs typeface="Times New Roman"/>
              </a:rPr>
              <a:t>Components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60" dirty="0">
                <a:latin typeface="Times New Roman"/>
                <a:cs typeface="Times New Roman"/>
              </a:rPr>
              <a:t>Security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65" dirty="0">
                <a:latin typeface="Times New Roman"/>
                <a:cs typeface="Times New Roman"/>
              </a:rPr>
              <a:t>How </a:t>
            </a:r>
            <a:r>
              <a:rPr sz="2600" spc="85" dirty="0">
                <a:latin typeface="Times New Roman"/>
                <a:cs typeface="Times New Roman"/>
              </a:rPr>
              <a:t>Web</a:t>
            </a:r>
            <a:r>
              <a:rPr sz="2600" spc="-480" dirty="0">
                <a:latin typeface="Times New Roman"/>
                <a:cs typeface="Times New Roman"/>
              </a:rPr>
              <a:t> </a:t>
            </a:r>
            <a:r>
              <a:rPr sz="2600" spc="30" dirty="0">
                <a:latin typeface="Times New Roman"/>
                <a:cs typeface="Times New Roman"/>
              </a:rPr>
              <a:t>Service </a:t>
            </a:r>
            <a:r>
              <a:rPr sz="2600" spc="20" dirty="0">
                <a:latin typeface="Times New Roman"/>
                <a:cs typeface="Times New Roman"/>
              </a:rPr>
              <a:t>is </a:t>
            </a:r>
            <a:r>
              <a:rPr sz="2600" spc="90" dirty="0">
                <a:latin typeface="Times New Roman"/>
                <a:cs typeface="Times New Roman"/>
              </a:rPr>
              <a:t>implemented?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85" dirty="0">
                <a:latin typeface="Times New Roman"/>
                <a:cs typeface="Times New Roman"/>
              </a:rPr>
              <a:t>Web </a:t>
            </a:r>
            <a:r>
              <a:rPr sz="2600" spc="50" dirty="0">
                <a:latin typeface="Times New Roman"/>
                <a:cs typeface="Times New Roman"/>
              </a:rPr>
              <a:t>services</a:t>
            </a:r>
            <a:r>
              <a:rPr sz="2600" spc="-320" dirty="0">
                <a:latin typeface="Times New Roman"/>
                <a:cs typeface="Times New Roman"/>
              </a:rPr>
              <a:t> </a:t>
            </a:r>
            <a:r>
              <a:rPr sz="2600" spc="95" dirty="0">
                <a:latin typeface="Times New Roman"/>
                <a:cs typeface="Times New Roman"/>
              </a:rPr>
              <a:t>samples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-80" dirty="0">
                <a:latin typeface="Times New Roman"/>
                <a:cs typeface="Times New Roman"/>
              </a:rPr>
              <a:t>REST</a:t>
            </a:r>
            <a:endParaRPr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6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4804" y="954152"/>
            <a:ext cx="8610599" cy="57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235585" indent="-274955" algn="just">
              <a:lnSpc>
                <a:spcPct val="15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400" spc="75" dirty="0">
                <a:latin typeface="Times New Roman"/>
                <a:cs typeface="Times New Roman"/>
              </a:rPr>
              <a:t>Web </a:t>
            </a:r>
            <a:r>
              <a:rPr sz="2400" spc="25" dirty="0">
                <a:latin typeface="Times New Roman"/>
                <a:cs typeface="Times New Roman"/>
              </a:rPr>
              <a:t>Services </a:t>
            </a:r>
            <a:r>
              <a:rPr sz="2400" spc="105" dirty="0">
                <a:solidFill>
                  <a:srgbClr val="FF0000"/>
                </a:solidFill>
                <a:latin typeface="Times New Roman"/>
                <a:cs typeface="Times New Roman"/>
              </a:rPr>
              <a:t>can </a:t>
            </a:r>
            <a:r>
              <a:rPr sz="2400" spc="70" dirty="0">
                <a:solidFill>
                  <a:srgbClr val="FF0000"/>
                </a:solidFill>
                <a:latin typeface="Times New Roman"/>
                <a:cs typeface="Times New Roman"/>
              </a:rPr>
              <a:t>convert </a:t>
            </a:r>
            <a:r>
              <a:rPr sz="2400" spc="65" dirty="0">
                <a:solidFill>
                  <a:srgbClr val="FF0000"/>
                </a:solidFill>
                <a:latin typeface="Times New Roman"/>
                <a:cs typeface="Times New Roman"/>
              </a:rPr>
              <a:t>your 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application </a:t>
            </a:r>
            <a:r>
              <a:rPr sz="2400" spc="110" dirty="0">
                <a:solidFill>
                  <a:srgbClr val="FF0000"/>
                </a:solidFill>
                <a:latin typeface="Times New Roman"/>
                <a:cs typeface="Times New Roman"/>
              </a:rPr>
              <a:t>into </a:t>
            </a:r>
            <a:r>
              <a:rPr sz="2400" spc="85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400" spc="70" dirty="0">
                <a:solidFill>
                  <a:srgbClr val="FF0000"/>
                </a:solidFill>
                <a:latin typeface="Times New Roman"/>
                <a:cs typeface="Times New Roman"/>
              </a:rPr>
              <a:t>Web-  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application</a:t>
            </a:r>
            <a:r>
              <a:rPr sz="24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which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can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publish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its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function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or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message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to 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rest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of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world.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955" algn="just">
              <a:lnSpc>
                <a:spcPct val="15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400" spc="90" dirty="0">
                <a:latin typeface="Times New Roman"/>
                <a:cs typeface="Times New Roman"/>
              </a:rPr>
              <a:t>The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basic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Web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Services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platform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is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FF0000"/>
                </a:solidFill>
                <a:latin typeface="Times New Roman"/>
                <a:cs typeface="Times New Roman"/>
              </a:rPr>
              <a:t>XML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rgbClr val="FF0000"/>
                </a:solidFill>
                <a:latin typeface="Times New Roman"/>
                <a:cs typeface="Times New Roman"/>
              </a:rPr>
              <a:t>HTTP</a:t>
            </a:r>
            <a:endParaRPr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7020" marR="5080" indent="-274955" algn="just">
              <a:lnSpc>
                <a:spcPct val="15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400" spc="-114" dirty="0">
                <a:latin typeface="Times New Roman"/>
                <a:cs typeface="Times New Roman"/>
              </a:rPr>
              <a:t>A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application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which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run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web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(Internet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or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Intranet)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and  </a:t>
            </a:r>
            <a:r>
              <a:rPr sz="2400" spc="65" dirty="0">
                <a:latin typeface="Times New Roman"/>
                <a:cs typeface="Times New Roman"/>
              </a:rPr>
              <a:t>provides </a:t>
            </a:r>
            <a:r>
              <a:rPr sz="2400" spc="70" dirty="0">
                <a:latin typeface="Times New Roman"/>
                <a:cs typeface="Times New Roman"/>
              </a:rPr>
              <a:t>generic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400" spc="45" dirty="0" smtClean="0">
                <a:latin typeface="Times New Roman"/>
                <a:cs typeface="Times New Roman"/>
              </a:rPr>
              <a:t>services</a:t>
            </a:r>
            <a:r>
              <a:rPr lang="en-IN" sz="2400" spc="45" dirty="0" smtClean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287020" marR="8890" indent="-274955" algn="just">
              <a:lnSpc>
                <a:spcPct val="15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400" spc="90" dirty="0">
                <a:latin typeface="Times New Roman"/>
                <a:cs typeface="Times New Roman"/>
              </a:rPr>
              <a:t>The </a:t>
            </a:r>
            <a:r>
              <a:rPr sz="2400" spc="45" dirty="0">
                <a:latin typeface="Times New Roman"/>
                <a:cs typeface="Times New Roman"/>
              </a:rPr>
              <a:t>services </a:t>
            </a:r>
            <a:r>
              <a:rPr sz="2400" spc="80" dirty="0">
                <a:latin typeface="Times New Roman"/>
                <a:cs typeface="Times New Roman"/>
              </a:rPr>
              <a:t>provided </a:t>
            </a:r>
            <a:r>
              <a:rPr sz="2400" spc="85" dirty="0">
                <a:latin typeface="Times New Roman"/>
                <a:cs typeface="Times New Roman"/>
              </a:rPr>
              <a:t>are </a:t>
            </a:r>
            <a:r>
              <a:rPr sz="2400" spc="125" dirty="0">
                <a:latin typeface="Times New Roman"/>
                <a:cs typeface="Times New Roman"/>
              </a:rPr>
              <a:t>through </a:t>
            </a:r>
            <a:r>
              <a:rPr sz="2400" spc="145" dirty="0">
                <a:latin typeface="Times New Roman"/>
                <a:cs typeface="Times New Roman"/>
              </a:rPr>
              <a:t>the </a:t>
            </a:r>
            <a:r>
              <a:rPr sz="2400" spc="60" dirty="0">
                <a:latin typeface="Times New Roman"/>
                <a:cs typeface="Times New Roman"/>
              </a:rPr>
              <a:t>web </a:t>
            </a:r>
            <a:r>
              <a:rPr sz="2400" spc="145" dirty="0">
                <a:latin typeface="Times New Roman"/>
                <a:cs typeface="Times New Roman"/>
              </a:rPr>
              <a:t>and </a:t>
            </a:r>
            <a:r>
              <a:rPr sz="2400" spc="100" dirty="0">
                <a:latin typeface="Times New Roman"/>
                <a:cs typeface="Times New Roman"/>
              </a:rPr>
              <a:t>in </a:t>
            </a:r>
            <a:r>
              <a:rPr sz="2400" spc="85" dirty="0">
                <a:latin typeface="Times New Roman"/>
                <a:cs typeface="Times New Roman"/>
              </a:rPr>
              <a:t>a  </a:t>
            </a:r>
            <a:r>
              <a:rPr sz="2400" spc="105" dirty="0">
                <a:latin typeface="Times New Roman"/>
                <a:cs typeface="Times New Roman"/>
              </a:rPr>
              <a:t>standardized format </a:t>
            </a:r>
            <a:r>
              <a:rPr sz="2400" spc="85" dirty="0">
                <a:latin typeface="Times New Roman"/>
                <a:cs typeface="Times New Roman"/>
              </a:rPr>
              <a:t>which makes </a:t>
            </a:r>
            <a:r>
              <a:rPr sz="2400" spc="90" dirty="0">
                <a:latin typeface="Times New Roman"/>
                <a:cs typeface="Times New Roman"/>
              </a:rPr>
              <a:t>it </a:t>
            </a:r>
            <a:r>
              <a:rPr sz="2400" spc="70" dirty="0">
                <a:latin typeface="Times New Roman"/>
                <a:cs typeface="Times New Roman"/>
              </a:rPr>
              <a:t>generic </a:t>
            </a:r>
            <a:r>
              <a:rPr sz="2400" spc="145" dirty="0">
                <a:latin typeface="Times New Roman"/>
                <a:cs typeface="Times New Roman"/>
              </a:rPr>
              <a:t>and  </a:t>
            </a:r>
            <a:r>
              <a:rPr sz="2400" spc="130" dirty="0">
                <a:latin typeface="Times New Roman"/>
                <a:cs typeface="Times New Roman"/>
              </a:rPr>
              <a:t>independent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platform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or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protocol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on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which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  </a:t>
            </a:r>
            <a:r>
              <a:rPr sz="2400" spc="45" dirty="0">
                <a:latin typeface="Times New Roman"/>
                <a:cs typeface="Times New Roman"/>
              </a:rPr>
              <a:t>service </a:t>
            </a:r>
            <a:r>
              <a:rPr sz="2400" spc="35" dirty="0">
                <a:latin typeface="Times New Roman"/>
                <a:cs typeface="Times New Roman"/>
              </a:rPr>
              <a:t>was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requested.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9450" y="168362"/>
            <a:ext cx="77851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5000" b="0" spc="-10" dirty="0">
                <a:latin typeface="Carlito"/>
                <a:cs typeface="Carlito"/>
              </a:rPr>
              <a:t>What </a:t>
            </a:r>
            <a:r>
              <a:rPr sz="5000" b="0" spc="-30" dirty="0">
                <a:latin typeface="Carlito"/>
                <a:cs typeface="Carlito"/>
              </a:rPr>
              <a:t>are </a:t>
            </a:r>
            <a:r>
              <a:rPr sz="5000" b="0" spc="-15" dirty="0">
                <a:latin typeface="Carlito"/>
                <a:cs typeface="Carlito"/>
              </a:rPr>
              <a:t>web </a:t>
            </a:r>
            <a:r>
              <a:rPr sz="5000" b="0" spc="-5" dirty="0">
                <a:latin typeface="Carlito"/>
                <a:cs typeface="Carlito"/>
              </a:rPr>
              <a:t>services?</a:t>
            </a:r>
            <a:endParaRPr sz="5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0565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8653" y="200064"/>
            <a:ext cx="84709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latin typeface="Carlito"/>
                <a:cs typeface="Carlito"/>
              </a:rPr>
              <a:t>What </a:t>
            </a:r>
            <a:r>
              <a:rPr sz="4000" b="0" spc="-30" dirty="0">
                <a:latin typeface="Carlito"/>
                <a:cs typeface="Carlito"/>
              </a:rPr>
              <a:t>are </a:t>
            </a:r>
            <a:r>
              <a:rPr sz="4000" b="0" spc="-60" dirty="0">
                <a:latin typeface="Carlito"/>
                <a:cs typeface="Carlito"/>
              </a:rPr>
              <a:t>Web </a:t>
            </a:r>
            <a:r>
              <a:rPr sz="4000" b="0" dirty="0">
                <a:latin typeface="Carlito"/>
                <a:cs typeface="Carlito"/>
              </a:rPr>
              <a:t>Services</a:t>
            </a:r>
            <a:r>
              <a:rPr sz="4000" b="0" spc="30" dirty="0">
                <a:latin typeface="Carlito"/>
                <a:cs typeface="Carlito"/>
              </a:rPr>
              <a:t> </a:t>
            </a:r>
            <a:r>
              <a:rPr sz="4000" b="0" spc="-15" dirty="0">
                <a:latin typeface="Carlito"/>
                <a:cs typeface="Carlito"/>
              </a:rPr>
              <a:t>cont...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567" y="1219200"/>
            <a:ext cx="8686800" cy="35041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955" algn="just">
              <a:lnSpc>
                <a:spcPct val="150000"/>
              </a:lnSpc>
              <a:spcBef>
                <a:spcPts val="105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655" algn="l"/>
              </a:tabLst>
            </a:pPr>
            <a:r>
              <a:rPr sz="2400" spc="60" dirty="0">
                <a:latin typeface="Times New Roman"/>
                <a:cs typeface="Times New Roman"/>
              </a:rPr>
              <a:t>Web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services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are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open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standard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(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XML,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SOAP,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HTTP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etc.)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based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Web  </a:t>
            </a:r>
            <a:r>
              <a:rPr sz="2400" spc="70" dirty="0">
                <a:latin typeface="Times New Roman"/>
                <a:cs typeface="Times New Roman"/>
              </a:rPr>
              <a:t>applications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that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interact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with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other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web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applications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for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purpose  </a:t>
            </a:r>
            <a:r>
              <a:rPr sz="2400" spc="15" dirty="0">
                <a:latin typeface="Times New Roman"/>
                <a:cs typeface="Times New Roman"/>
              </a:rPr>
              <a:t>of </a:t>
            </a:r>
            <a:r>
              <a:rPr sz="2400" spc="55" dirty="0">
                <a:latin typeface="Times New Roman"/>
                <a:cs typeface="Times New Roman"/>
              </a:rPr>
              <a:t>exchanging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955" algn="just">
              <a:lnSpc>
                <a:spcPct val="15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655" algn="l"/>
              </a:tabLst>
            </a:pPr>
            <a:r>
              <a:rPr sz="2400" spc="70" dirty="0">
                <a:latin typeface="Times New Roman"/>
                <a:cs typeface="Times New Roman"/>
              </a:rPr>
              <a:t>There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are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two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types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of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Webservices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50000"/>
              </a:lnSpc>
              <a:spcBef>
                <a:spcPts val="439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SOAP </a:t>
            </a:r>
            <a:r>
              <a:rPr sz="2400" spc="-20" dirty="0">
                <a:latin typeface="Times New Roman"/>
                <a:cs typeface="Times New Roman"/>
              </a:rPr>
              <a:t>(JAX-WS </a:t>
            </a:r>
            <a:r>
              <a:rPr sz="2400" spc="10" dirty="0">
                <a:latin typeface="Times New Roman"/>
                <a:cs typeface="Times New Roman"/>
              </a:rPr>
              <a:t>, </a:t>
            </a:r>
            <a:r>
              <a:rPr sz="2400" spc="-35" dirty="0">
                <a:latin typeface="Times New Roman"/>
                <a:cs typeface="Times New Roman"/>
              </a:rPr>
              <a:t>Java </a:t>
            </a:r>
            <a:r>
              <a:rPr sz="2400" spc="-25" dirty="0">
                <a:latin typeface="Times New Roman"/>
                <a:cs typeface="Times New Roman"/>
              </a:rPr>
              <a:t>API </a:t>
            </a:r>
            <a:r>
              <a:rPr sz="2400" spc="30" dirty="0">
                <a:latin typeface="Times New Roman"/>
                <a:cs typeface="Times New Roman"/>
              </a:rPr>
              <a:t>for </a:t>
            </a:r>
            <a:r>
              <a:rPr sz="2400" spc="-65" dirty="0">
                <a:latin typeface="Times New Roman"/>
                <a:cs typeface="Times New Roman"/>
              </a:rPr>
              <a:t>XML </a:t>
            </a:r>
            <a:r>
              <a:rPr sz="2400" spc="55" dirty="0">
                <a:latin typeface="Times New Roman"/>
                <a:cs typeface="Times New Roman"/>
              </a:rPr>
              <a:t>Web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Services)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50000"/>
              </a:lnSpc>
              <a:spcBef>
                <a:spcPts val="430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400" b="1" spc="-80" dirty="0">
                <a:latin typeface="Times New Roman"/>
                <a:cs typeface="Times New Roman"/>
              </a:rPr>
              <a:t>REST </a:t>
            </a:r>
            <a:r>
              <a:rPr sz="2400" spc="-40" dirty="0">
                <a:latin typeface="Times New Roman"/>
                <a:cs typeface="Times New Roman"/>
              </a:rPr>
              <a:t>(JAX-RS, </a:t>
            </a:r>
            <a:r>
              <a:rPr sz="2400" spc="-35" dirty="0">
                <a:latin typeface="Times New Roman"/>
                <a:cs typeface="Times New Roman"/>
              </a:rPr>
              <a:t>Java </a:t>
            </a:r>
            <a:r>
              <a:rPr sz="2400" spc="-30" dirty="0">
                <a:latin typeface="Times New Roman"/>
                <a:cs typeface="Times New Roman"/>
              </a:rPr>
              <a:t>API </a:t>
            </a:r>
            <a:r>
              <a:rPr sz="2400" spc="35" dirty="0">
                <a:latin typeface="Times New Roman"/>
                <a:cs typeface="Times New Roman"/>
              </a:rPr>
              <a:t>for </a:t>
            </a:r>
            <a:r>
              <a:rPr sz="2400" spc="-25" dirty="0">
                <a:latin typeface="Times New Roman"/>
                <a:cs typeface="Times New Roman"/>
              </a:rPr>
              <a:t>RESTful </a:t>
            </a:r>
            <a:r>
              <a:rPr sz="2400" spc="55" dirty="0">
                <a:latin typeface="Times New Roman"/>
                <a:cs typeface="Times New Roman"/>
              </a:rPr>
              <a:t>Web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Services</a:t>
            </a:r>
            <a:r>
              <a:rPr sz="2400" spc="20" dirty="0" smtClean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0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8653" y="200064"/>
            <a:ext cx="84709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000" b="0" spc="-10" dirty="0">
                <a:latin typeface="Carlito"/>
                <a:cs typeface="Carlito"/>
              </a:rPr>
              <a:t>What </a:t>
            </a:r>
            <a:r>
              <a:rPr sz="4000" b="0" spc="-30" dirty="0">
                <a:latin typeface="Carlito"/>
                <a:cs typeface="Carlito"/>
              </a:rPr>
              <a:t>are </a:t>
            </a:r>
            <a:r>
              <a:rPr sz="4000" b="0" spc="-60" dirty="0">
                <a:latin typeface="Carlito"/>
                <a:cs typeface="Carlito"/>
              </a:rPr>
              <a:t>Web </a:t>
            </a:r>
            <a:r>
              <a:rPr sz="4000" b="0" dirty="0">
                <a:latin typeface="Carlito"/>
                <a:cs typeface="Carlito"/>
              </a:rPr>
              <a:t>Services</a:t>
            </a:r>
            <a:r>
              <a:rPr sz="4000" b="0" spc="30" dirty="0">
                <a:latin typeface="Carlito"/>
                <a:cs typeface="Carlito"/>
              </a:rPr>
              <a:t> </a:t>
            </a:r>
            <a:r>
              <a:rPr sz="4000" b="0" spc="-15" dirty="0">
                <a:latin typeface="Carlito"/>
                <a:cs typeface="Carlito"/>
              </a:rPr>
              <a:t>cont...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600" y="1055337"/>
            <a:ext cx="8686800" cy="47019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475"/>
              </a:spcBef>
            </a:pPr>
            <a:r>
              <a:rPr sz="2400" spc="-50" dirty="0" smtClean="0">
                <a:latin typeface="Times New Roman"/>
                <a:cs typeface="Times New Roman"/>
              </a:rPr>
              <a:t>To</a:t>
            </a:r>
            <a:r>
              <a:rPr sz="2400" spc="-95" dirty="0" smtClean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summarize,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a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complete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web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service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therefore,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any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service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that: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50000"/>
              </a:lnSpc>
              <a:spcBef>
                <a:spcPts val="440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400" spc="10" dirty="0">
                <a:latin typeface="Times New Roman"/>
                <a:cs typeface="Times New Roman"/>
              </a:rPr>
              <a:t>Is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available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over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Internet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or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private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(intranet)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networks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50000"/>
              </a:lnSpc>
              <a:spcBef>
                <a:spcPts val="430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400" spc="30" dirty="0">
                <a:latin typeface="Times New Roman"/>
                <a:cs typeface="Times New Roman"/>
              </a:rPr>
              <a:t>Uses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a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standardized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XML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messaging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system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50000"/>
              </a:lnSpc>
              <a:spcBef>
                <a:spcPts val="434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400" spc="1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not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tied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to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any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one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operating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system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or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programming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language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50000"/>
              </a:lnSpc>
              <a:spcBef>
                <a:spcPts val="434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400" spc="10" dirty="0">
                <a:latin typeface="Times New Roman"/>
                <a:cs typeface="Times New Roman"/>
              </a:rPr>
              <a:t>Is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self-describing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via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a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common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XML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grammar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50000"/>
              </a:lnSpc>
              <a:spcBef>
                <a:spcPts val="430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400" spc="10" dirty="0">
                <a:latin typeface="Times New Roman"/>
                <a:cs typeface="Times New Roman"/>
              </a:rPr>
              <a:t>Is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discoverable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via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a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simple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find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mechanism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096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0150" y="111785"/>
            <a:ext cx="8643707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5000" b="0" spc="-30" dirty="0">
                <a:latin typeface="Carlito"/>
                <a:cs typeface="Carlito"/>
              </a:rPr>
              <a:t>Why </a:t>
            </a:r>
            <a:r>
              <a:rPr sz="5000" b="0" spc="-60" dirty="0">
                <a:latin typeface="Carlito"/>
                <a:cs typeface="Carlito"/>
              </a:rPr>
              <a:t>Web </a:t>
            </a:r>
            <a:r>
              <a:rPr sz="5000" b="0" dirty="0">
                <a:latin typeface="Carlito"/>
                <a:cs typeface="Carlito"/>
              </a:rPr>
              <a:t>services</a:t>
            </a:r>
            <a:r>
              <a:rPr sz="5000" b="0" spc="-20" dirty="0">
                <a:latin typeface="Carlito"/>
                <a:cs typeface="Carlito"/>
              </a:rPr>
              <a:t> </a:t>
            </a:r>
            <a:r>
              <a:rPr sz="5000" b="0" dirty="0">
                <a:latin typeface="Carlito"/>
                <a:cs typeface="Carlito"/>
              </a:rPr>
              <a:t>?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4" y="1085901"/>
            <a:ext cx="8534399" cy="418191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87020" indent="-274955" algn="just">
              <a:lnSpc>
                <a:spcPct val="100000"/>
              </a:lnSpc>
              <a:spcBef>
                <a:spcPts val="530"/>
              </a:spcBef>
              <a:buClr>
                <a:srgbClr val="0AD0D9"/>
              </a:buClr>
              <a:buSzPct val="94444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b="1" spc="75" dirty="0">
                <a:latin typeface="Times New Roman"/>
                <a:cs typeface="Times New Roman"/>
              </a:rPr>
              <a:t>Exposing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135" dirty="0">
                <a:latin typeface="Times New Roman"/>
                <a:cs typeface="Times New Roman"/>
              </a:rPr>
              <a:t>the</a:t>
            </a:r>
            <a:r>
              <a:rPr sz="2400" b="1" spc="-110" dirty="0">
                <a:latin typeface="Times New Roman"/>
                <a:cs typeface="Times New Roman"/>
              </a:rPr>
              <a:t> </a:t>
            </a:r>
            <a:r>
              <a:rPr sz="2400" b="1" spc="105" dirty="0">
                <a:latin typeface="Times New Roman"/>
                <a:cs typeface="Times New Roman"/>
              </a:rPr>
              <a:t>existing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110" dirty="0">
                <a:latin typeface="Times New Roman"/>
                <a:cs typeface="Times New Roman"/>
              </a:rPr>
              <a:t>function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spc="160" dirty="0">
                <a:latin typeface="Times New Roman"/>
                <a:cs typeface="Times New Roman"/>
              </a:rPr>
              <a:t>on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to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network:</a:t>
            </a:r>
            <a:endParaRPr sz="2400" dirty="0">
              <a:latin typeface="Times New Roman"/>
              <a:cs typeface="Times New Roman"/>
            </a:endParaRPr>
          </a:p>
          <a:p>
            <a:pPr marL="287020" marR="5080" algn="just">
              <a:lnSpc>
                <a:spcPct val="150000"/>
              </a:lnSpc>
              <a:spcBef>
                <a:spcPts val="430"/>
              </a:spcBef>
            </a:pPr>
            <a:r>
              <a:rPr sz="2400" spc="-90" dirty="0">
                <a:latin typeface="Times New Roman"/>
                <a:cs typeface="Times New Roman"/>
              </a:rPr>
              <a:t>A </a:t>
            </a:r>
            <a:r>
              <a:rPr sz="2400" spc="55" dirty="0">
                <a:latin typeface="Times New Roman"/>
                <a:cs typeface="Times New Roman"/>
              </a:rPr>
              <a:t>Web </a:t>
            </a:r>
            <a:r>
              <a:rPr sz="2400" spc="30" dirty="0">
                <a:latin typeface="Times New Roman"/>
                <a:cs typeface="Times New Roman"/>
              </a:rPr>
              <a:t>service </a:t>
            </a:r>
            <a:r>
              <a:rPr sz="2400" spc="15" dirty="0">
                <a:latin typeface="Times New Roman"/>
                <a:cs typeface="Times New Roman"/>
              </a:rPr>
              <a:t>is </a:t>
            </a:r>
            <a:r>
              <a:rPr sz="2400" spc="65" dirty="0">
                <a:latin typeface="Times New Roman"/>
                <a:cs typeface="Times New Roman"/>
              </a:rPr>
              <a:t>a </a:t>
            </a:r>
            <a:r>
              <a:rPr sz="2400" spc="95" dirty="0">
                <a:latin typeface="Times New Roman"/>
                <a:cs typeface="Times New Roman"/>
              </a:rPr>
              <a:t>unit </a:t>
            </a:r>
            <a:r>
              <a:rPr sz="2400" spc="15" dirty="0">
                <a:latin typeface="Times New Roman"/>
                <a:cs typeface="Times New Roman"/>
              </a:rPr>
              <a:t>of </a:t>
            </a:r>
            <a:r>
              <a:rPr sz="2400" spc="80" dirty="0">
                <a:latin typeface="Times New Roman"/>
                <a:cs typeface="Times New Roman"/>
              </a:rPr>
              <a:t>managed </a:t>
            </a:r>
            <a:r>
              <a:rPr sz="2400" spc="60" dirty="0">
                <a:latin typeface="Times New Roman"/>
                <a:cs typeface="Times New Roman"/>
              </a:rPr>
              <a:t>code </a:t>
            </a:r>
            <a:r>
              <a:rPr sz="2400" spc="114" dirty="0">
                <a:latin typeface="Times New Roman"/>
                <a:cs typeface="Times New Roman"/>
              </a:rPr>
              <a:t>that </a:t>
            </a:r>
            <a:r>
              <a:rPr sz="2400" spc="75" dirty="0">
                <a:latin typeface="Times New Roman"/>
                <a:cs typeface="Times New Roman"/>
              </a:rPr>
              <a:t>can </a:t>
            </a:r>
            <a:r>
              <a:rPr sz="2400" spc="80" dirty="0">
                <a:latin typeface="Times New Roman"/>
                <a:cs typeface="Times New Roman"/>
              </a:rPr>
              <a:t>be </a:t>
            </a:r>
            <a:r>
              <a:rPr sz="2400" spc="60" dirty="0">
                <a:latin typeface="Times New Roman"/>
                <a:cs typeface="Times New Roman"/>
              </a:rPr>
              <a:t>remotely </a:t>
            </a:r>
            <a:r>
              <a:rPr sz="2400" spc="40" dirty="0">
                <a:latin typeface="Times New Roman"/>
                <a:cs typeface="Times New Roman"/>
              </a:rPr>
              <a:t>invoked </a:t>
            </a:r>
            <a:r>
              <a:rPr sz="2400" spc="55" dirty="0">
                <a:latin typeface="Times New Roman"/>
                <a:cs typeface="Times New Roman"/>
              </a:rPr>
              <a:t>using  </a:t>
            </a:r>
            <a:r>
              <a:rPr sz="2400" spc="-10" dirty="0">
                <a:latin typeface="Times New Roman"/>
                <a:cs typeface="Times New Roman"/>
              </a:rPr>
              <a:t>HTTP,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that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is,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it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be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activated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using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HTTP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requests.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So,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Web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Services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allows  </a:t>
            </a:r>
            <a:r>
              <a:rPr sz="2400" spc="35" dirty="0">
                <a:latin typeface="Times New Roman"/>
                <a:cs typeface="Times New Roman"/>
              </a:rPr>
              <a:t>you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to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expose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functionality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of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your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existing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code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over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network.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Once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it  </a:t>
            </a:r>
            <a:r>
              <a:rPr sz="2400" spc="10" dirty="0">
                <a:latin typeface="Times New Roman"/>
                <a:cs typeface="Times New Roman"/>
              </a:rPr>
              <a:t>is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exposed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network,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other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application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can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use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functionality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lang="en-IN" sz="2400" spc="-5" dirty="0" smtClean="0">
                <a:latin typeface="Times New Roman"/>
                <a:cs typeface="Times New Roman"/>
              </a:rPr>
              <a:t> </a:t>
            </a:r>
            <a:r>
              <a:rPr sz="2400" spc="45" dirty="0" smtClean="0">
                <a:latin typeface="Times New Roman"/>
                <a:cs typeface="Times New Roman"/>
              </a:rPr>
              <a:t>your  </a:t>
            </a:r>
            <a:r>
              <a:rPr sz="2400" spc="65" dirty="0">
                <a:latin typeface="Times New Roman"/>
                <a:cs typeface="Times New Roman"/>
              </a:rPr>
              <a:t>program.</a:t>
            </a:r>
            <a:endParaRPr sz="24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7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0150" y="111785"/>
            <a:ext cx="8643707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5000" b="0" spc="-30" dirty="0">
                <a:latin typeface="Carlito"/>
                <a:cs typeface="Carlito"/>
              </a:rPr>
              <a:t>Why </a:t>
            </a:r>
            <a:r>
              <a:rPr sz="5000" b="0" spc="-60" dirty="0">
                <a:latin typeface="Carlito"/>
                <a:cs typeface="Carlito"/>
              </a:rPr>
              <a:t>Web </a:t>
            </a:r>
            <a:r>
              <a:rPr sz="5000" b="0" dirty="0">
                <a:latin typeface="Carlito"/>
                <a:cs typeface="Carlito"/>
              </a:rPr>
              <a:t>services</a:t>
            </a:r>
            <a:r>
              <a:rPr sz="5000" b="0" spc="-20" dirty="0">
                <a:latin typeface="Carlito"/>
                <a:cs typeface="Carlito"/>
              </a:rPr>
              <a:t> </a:t>
            </a:r>
            <a:r>
              <a:rPr sz="5000" b="0" dirty="0">
                <a:latin typeface="Carlito"/>
                <a:cs typeface="Carlito"/>
              </a:rPr>
              <a:t>?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4" y="1085902"/>
            <a:ext cx="8534399" cy="3863878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87020" indent="-274955" algn="just">
              <a:lnSpc>
                <a:spcPct val="100000"/>
              </a:lnSpc>
              <a:buClr>
                <a:srgbClr val="0AD0D9"/>
              </a:buClr>
              <a:buSzPct val="94444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b="1" spc="95" dirty="0" smtClean="0">
                <a:latin typeface="Times New Roman"/>
                <a:cs typeface="Times New Roman"/>
              </a:rPr>
              <a:t>Connecting</a:t>
            </a:r>
            <a:r>
              <a:rPr sz="2400" b="1" spc="-45" dirty="0" smtClean="0">
                <a:latin typeface="Times New Roman"/>
                <a:cs typeface="Times New Roman"/>
              </a:rPr>
              <a:t> </a:t>
            </a:r>
            <a:r>
              <a:rPr sz="2400" b="1" spc="90" dirty="0">
                <a:latin typeface="Times New Roman"/>
                <a:cs typeface="Times New Roman"/>
              </a:rPr>
              <a:t>Different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85" dirty="0">
                <a:latin typeface="Times New Roman"/>
                <a:cs typeface="Times New Roman"/>
              </a:rPr>
              <a:t>Applications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100" dirty="0">
                <a:latin typeface="Times New Roman"/>
                <a:cs typeface="Times New Roman"/>
              </a:rPr>
              <a:t>i.e.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Interoperability:</a:t>
            </a:r>
            <a:endParaRPr sz="2400" dirty="0">
              <a:latin typeface="Times New Roman"/>
              <a:cs typeface="Times New Roman"/>
            </a:endParaRPr>
          </a:p>
          <a:p>
            <a:pPr marL="287020" marR="52069" algn="just">
              <a:lnSpc>
                <a:spcPct val="150000"/>
              </a:lnSpc>
              <a:spcBef>
                <a:spcPts val="430"/>
              </a:spcBef>
            </a:pPr>
            <a:r>
              <a:rPr sz="2400" spc="55" dirty="0">
                <a:latin typeface="Times New Roman"/>
                <a:cs typeface="Times New Roman"/>
              </a:rPr>
              <a:t>Web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Services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allows</a:t>
            </a:r>
            <a:r>
              <a:rPr sz="24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FF0000"/>
                </a:solidFill>
                <a:latin typeface="Times New Roman"/>
                <a:cs typeface="Times New Roman"/>
              </a:rPr>
              <a:t>different</a:t>
            </a:r>
            <a:r>
              <a:rPr sz="24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60" dirty="0">
                <a:solidFill>
                  <a:srgbClr val="FF0000"/>
                </a:solidFill>
                <a:latin typeface="Times New Roman"/>
                <a:cs typeface="Times New Roman"/>
              </a:rPr>
              <a:t>applications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65" dirty="0">
                <a:solidFill>
                  <a:srgbClr val="FF0000"/>
                </a:solidFill>
                <a:latin typeface="Times New Roman"/>
                <a:cs typeface="Times New Roman"/>
              </a:rPr>
              <a:t>talk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24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0" dirty="0">
                <a:solidFill>
                  <a:srgbClr val="FF0000"/>
                </a:solidFill>
                <a:latin typeface="Times New Roman"/>
                <a:cs typeface="Times New Roman"/>
              </a:rPr>
              <a:t>other</a:t>
            </a:r>
            <a:r>
              <a:rPr sz="2400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1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Times New Roman"/>
                <a:cs typeface="Times New Roman"/>
              </a:rPr>
              <a:t>share</a:t>
            </a:r>
            <a:r>
              <a:rPr sz="2400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data  </a:t>
            </a:r>
            <a:r>
              <a:rPr sz="2400" spc="105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services</a:t>
            </a:r>
            <a:r>
              <a:rPr sz="24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among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FF0000"/>
                </a:solidFill>
                <a:latin typeface="Times New Roman"/>
                <a:cs typeface="Times New Roman"/>
              </a:rPr>
              <a:t>themselves</a:t>
            </a:r>
            <a:r>
              <a:rPr sz="2400" spc="50" dirty="0">
                <a:latin typeface="Times New Roman"/>
                <a:cs typeface="Times New Roman"/>
              </a:rPr>
              <a:t>.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Other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applications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can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also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use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the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services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of  </a:t>
            </a:r>
            <a:r>
              <a:rPr sz="2400" spc="110" dirty="0">
                <a:latin typeface="Times New Roman"/>
                <a:cs typeface="Times New Roman"/>
              </a:rPr>
              <a:t>the </a:t>
            </a:r>
            <a:r>
              <a:rPr sz="2400" spc="45" dirty="0">
                <a:latin typeface="Times New Roman"/>
                <a:cs typeface="Times New Roman"/>
              </a:rPr>
              <a:t>web </a:t>
            </a:r>
            <a:r>
              <a:rPr sz="2400" spc="25" dirty="0">
                <a:latin typeface="Times New Roman"/>
                <a:cs typeface="Times New Roman"/>
              </a:rPr>
              <a:t>services. </a:t>
            </a:r>
            <a:endParaRPr lang="en-IN" sz="2400" spc="25" dirty="0" smtClean="0">
              <a:latin typeface="Times New Roman"/>
              <a:cs typeface="Times New Roman"/>
            </a:endParaRPr>
          </a:p>
          <a:p>
            <a:pPr marL="287020" marR="52069" algn="just">
              <a:lnSpc>
                <a:spcPct val="150000"/>
              </a:lnSpc>
              <a:spcBef>
                <a:spcPts val="430"/>
              </a:spcBef>
            </a:pPr>
            <a:r>
              <a:rPr sz="2400" spc="20" dirty="0" smtClean="0">
                <a:latin typeface="Times New Roman"/>
                <a:cs typeface="Times New Roman"/>
              </a:rPr>
              <a:t>For </a:t>
            </a:r>
            <a:r>
              <a:rPr sz="2400" spc="55" dirty="0">
                <a:latin typeface="Times New Roman"/>
                <a:cs typeface="Times New Roman"/>
              </a:rPr>
              <a:t>example </a:t>
            </a:r>
            <a:r>
              <a:rPr sz="2400" spc="-110" dirty="0">
                <a:solidFill>
                  <a:srgbClr val="0070C0"/>
                </a:solidFill>
                <a:latin typeface="Times New Roman"/>
                <a:cs typeface="Times New Roman"/>
              </a:rPr>
              <a:t>VB </a:t>
            </a:r>
            <a:r>
              <a:rPr sz="2400" spc="80" dirty="0">
                <a:solidFill>
                  <a:srgbClr val="0070C0"/>
                </a:solidFill>
                <a:latin typeface="Times New Roman"/>
                <a:cs typeface="Times New Roman"/>
              </a:rPr>
              <a:t>or </a:t>
            </a:r>
            <a:r>
              <a:rPr sz="2400" spc="-5" dirty="0">
                <a:solidFill>
                  <a:srgbClr val="0070C0"/>
                </a:solidFill>
                <a:latin typeface="Times New Roman"/>
                <a:cs typeface="Times New Roman"/>
              </a:rPr>
              <a:t>.NET </a:t>
            </a:r>
            <a:r>
              <a:rPr sz="2400" spc="65" dirty="0">
                <a:solidFill>
                  <a:srgbClr val="0070C0"/>
                </a:solidFill>
                <a:latin typeface="Times New Roman"/>
                <a:cs typeface="Times New Roman"/>
              </a:rPr>
              <a:t>application </a:t>
            </a:r>
            <a:r>
              <a:rPr sz="2400" spc="75" dirty="0">
                <a:solidFill>
                  <a:srgbClr val="0070C0"/>
                </a:solidFill>
                <a:latin typeface="Times New Roman"/>
                <a:cs typeface="Times New Roman"/>
              </a:rPr>
              <a:t>can </a:t>
            </a:r>
            <a:r>
              <a:rPr sz="2400" spc="65" dirty="0">
                <a:solidFill>
                  <a:srgbClr val="0070C0"/>
                </a:solidFill>
                <a:latin typeface="Times New Roman"/>
                <a:cs typeface="Times New Roman"/>
              </a:rPr>
              <a:t>talk </a:t>
            </a:r>
            <a:r>
              <a:rPr sz="2400" spc="90" dirty="0">
                <a:solidFill>
                  <a:srgbClr val="0070C0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java </a:t>
            </a:r>
            <a:r>
              <a:rPr sz="2400" spc="45" dirty="0">
                <a:solidFill>
                  <a:srgbClr val="0070C0"/>
                </a:solidFill>
                <a:latin typeface="Times New Roman"/>
                <a:cs typeface="Times New Roman"/>
              </a:rPr>
              <a:t>web  </a:t>
            </a:r>
            <a:r>
              <a:rPr sz="2400" spc="30" dirty="0">
                <a:solidFill>
                  <a:srgbClr val="0070C0"/>
                </a:solidFill>
                <a:latin typeface="Times New Roman"/>
                <a:cs typeface="Times New Roman"/>
              </a:rPr>
              <a:t>services </a:t>
            </a:r>
            <a:r>
              <a:rPr sz="2400" spc="110" dirty="0">
                <a:solidFill>
                  <a:srgbClr val="0070C0"/>
                </a:solidFill>
                <a:latin typeface="Times New Roman"/>
                <a:cs typeface="Times New Roman"/>
              </a:rPr>
              <a:t>and 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vice </a:t>
            </a:r>
            <a:r>
              <a:rPr sz="2400" spc="25" dirty="0">
                <a:solidFill>
                  <a:srgbClr val="0070C0"/>
                </a:solidFill>
                <a:latin typeface="Times New Roman"/>
                <a:cs typeface="Times New Roman"/>
              </a:rPr>
              <a:t>versa</a:t>
            </a:r>
            <a:r>
              <a:rPr sz="2400" spc="25" dirty="0">
                <a:latin typeface="Times New Roman"/>
                <a:cs typeface="Times New Roman"/>
              </a:rPr>
              <a:t>. </a:t>
            </a:r>
            <a:r>
              <a:rPr sz="2400" spc="-20" dirty="0">
                <a:latin typeface="Times New Roman"/>
                <a:cs typeface="Times New Roman"/>
              </a:rPr>
              <a:t>So, </a:t>
            </a:r>
            <a:r>
              <a:rPr sz="2400" spc="55" dirty="0">
                <a:latin typeface="Times New Roman"/>
                <a:cs typeface="Times New Roman"/>
              </a:rPr>
              <a:t>Web </a:t>
            </a:r>
            <a:r>
              <a:rPr sz="2400" spc="30" dirty="0">
                <a:latin typeface="Times New Roman"/>
                <a:cs typeface="Times New Roman"/>
              </a:rPr>
              <a:t>services </a:t>
            </a:r>
            <a:r>
              <a:rPr sz="2400" spc="15" dirty="0">
                <a:latin typeface="Times New Roman"/>
                <a:cs typeface="Times New Roman"/>
              </a:rPr>
              <a:t>is </a:t>
            </a:r>
            <a:r>
              <a:rPr sz="2400" spc="80" dirty="0">
                <a:latin typeface="Times New Roman"/>
                <a:cs typeface="Times New Roman"/>
              </a:rPr>
              <a:t>used </a:t>
            </a:r>
            <a:r>
              <a:rPr sz="2400" spc="90" dirty="0">
                <a:latin typeface="Times New Roman"/>
                <a:cs typeface="Times New Roman"/>
              </a:rPr>
              <a:t>to </a:t>
            </a:r>
            <a:r>
              <a:rPr sz="2400" spc="75" dirty="0">
                <a:latin typeface="Times New Roman"/>
                <a:cs typeface="Times New Roman"/>
              </a:rPr>
              <a:t>make </a:t>
            </a:r>
            <a:r>
              <a:rPr sz="2400" spc="110" dirty="0">
                <a:latin typeface="Times New Roman"/>
                <a:cs typeface="Times New Roman"/>
              </a:rPr>
              <a:t>the </a:t>
            </a:r>
            <a:r>
              <a:rPr sz="2400" spc="65" dirty="0">
                <a:latin typeface="Times New Roman"/>
                <a:cs typeface="Times New Roman"/>
              </a:rPr>
              <a:t>application  </a:t>
            </a:r>
            <a:r>
              <a:rPr sz="2400" spc="70" dirty="0">
                <a:latin typeface="Times New Roman"/>
                <a:cs typeface="Times New Roman"/>
              </a:rPr>
              <a:t>platform </a:t>
            </a:r>
            <a:r>
              <a:rPr sz="2400" spc="110" dirty="0">
                <a:latin typeface="Times New Roman"/>
                <a:cs typeface="Times New Roman"/>
              </a:rPr>
              <a:t>and </a:t>
            </a:r>
            <a:r>
              <a:rPr sz="2400" spc="60" dirty="0">
                <a:solidFill>
                  <a:srgbClr val="FF0000"/>
                </a:solidFill>
                <a:latin typeface="Times New Roman"/>
                <a:cs typeface="Times New Roman"/>
              </a:rPr>
              <a:t>technology</a:t>
            </a:r>
            <a:r>
              <a:rPr sz="2400" spc="-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F0000"/>
                </a:solidFill>
                <a:latin typeface="Times New Roman"/>
                <a:cs typeface="Times New Roman"/>
              </a:rPr>
              <a:t>independent</a:t>
            </a:r>
            <a:r>
              <a:rPr sz="2400" spc="8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33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404" y="174846"/>
            <a:ext cx="8153399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latin typeface="Carlito"/>
                <a:cs typeface="Carlito"/>
              </a:rPr>
              <a:t>Why </a:t>
            </a:r>
            <a:r>
              <a:rPr sz="4400" b="0" spc="-60" dirty="0">
                <a:latin typeface="Carlito"/>
                <a:cs typeface="Carlito"/>
              </a:rPr>
              <a:t>Web </a:t>
            </a:r>
            <a:r>
              <a:rPr sz="4400" b="0" dirty="0" smtClean="0">
                <a:latin typeface="Carlito"/>
                <a:cs typeface="Carlito"/>
              </a:rPr>
              <a:t>services</a:t>
            </a:r>
            <a:r>
              <a:rPr lang="en-IN" sz="4400" b="0" dirty="0" smtClean="0">
                <a:latin typeface="Carlito"/>
                <a:cs typeface="Carlito"/>
              </a:rPr>
              <a:t> </a:t>
            </a:r>
            <a:r>
              <a:rPr sz="4400" b="0" spc="10" dirty="0" smtClean="0">
                <a:latin typeface="Carlito"/>
                <a:cs typeface="Carlito"/>
              </a:rPr>
              <a:t> </a:t>
            </a:r>
            <a:r>
              <a:rPr sz="4400" b="0" spc="-10" dirty="0">
                <a:latin typeface="Carlito"/>
                <a:cs typeface="Carlito"/>
              </a:rPr>
              <a:t>continued</a:t>
            </a:r>
            <a:r>
              <a:rPr sz="5000" b="0" spc="-10" dirty="0">
                <a:latin typeface="Carlito"/>
                <a:cs typeface="Carlito"/>
              </a:rPr>
              <a:t>…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487" y="1020572"/>
            <a:ext cx="8610600" cy="5546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87020" indent="-274955" algn="just">
              <a:lnSpc>
                <a:spcPct val="150000"/>
              </a:lnSpc>
              <a:spcBef>
                <a:spcPts val="530"/>
              </a:spcBef>
              <a:buClr>
                <a:srgbClr val="0AD0D9"/>
              </a:buClr>
              <a:buSzPct val="94444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b="1" spc="75" dirty="0">
                <a:latin typeface="Times New Roman"/>
                <a:cs typeface="Times New Roman"/>
              </a:rPr>
              <a:t>Standardized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Protocol:</a:t>
            </a:r>
            <a:endParaRPr sz="2400" dirty="0">
              <a:latin typeface="Times New Roman"/>
              <a:cs typeface="Times New Roman"/>
            </a:endParaRPr>
          </a:p>
          <a:p>
            <a:pPr marL="287020" marR="5080" algn="just">
              <a:lnSpc>
                <a:spcPct val="150000"/>
              </a:lnSpc>
              <a:spcBef>
                <a:spcPts val="430"/>
              </a:spcBef>
            </a:pPr>
            <a:r>
              <a:rPr sz="2400" spc="55" dirty="0">
                <a:latin typeface="Times New Roman"/>
                <a:cs typeface="Times New Roman"/>
              </a:rPr>
              <a:t>Web </a:t>
            </a:r>
            <a:r>
              <a:rPr sz="2400" spc="15" dirty="0">
                <a:latin typeface="Times New Roman"/>
                <a:cs typeface="Times New Roman"/>
              </a:rPr>
              <a:t>Services </a:t>
            </a:r>
            <a:r>
              <a:rPr sz="2400" spc="55" dirty="0">
                <a:latin typeface="Times New Roman"/>
                <a:cs typeface="Times New Roman"/>
              </a:rPr>
              <a:t>uses </a:t>
            </a:r>
            <a:r>
              <a:rPr sz="2400" spc="80" dirty="0">
                <a:latin typeface="Times New Roman"/>
                <a:cs typeface="Times New Roman"/>
              </a:rPr>
              <a:t>standardized </a:t>
            </a:r>
            <a:r>
              <a:rPr sz="2400" spc="75" dirty="0">
                <a:latin typeface="Times New Roman"/>
                <a:cs typeface="Times New Roman"/>
              </a:rPr>
              <a:t>industry </a:t>
            </a:r>
            <a:r>
              <a:rPr sz="2400" spc="90" dirty="0">
                <a:latin typeface="Times New Roman"/>
                <a:cs typeface="Times New Roman"/>
              </a:rPr>
              <a:t>standard </a:t>
            </a:r>
            <a:r>
              <a:rPr sz="2400" spc="60" dirty="0">
                <a:latin typeface="Times New Roman"/>
                <a:cs typeface="Times New Roman"/>
              </a:rPr>
              <a:t>protocol </a:t>
            </a:r>
            <a:r>
              <a:rPr sz="2400" spc="30" dirty="0">
                <a:latin typeface="Times New Roman"/>
                <a:cs typeface="Times New Roman"/>
              </a:rPr>
              <a:t>for </a:t>
            </a:r>
            <a:r>
              <a:rPr sz="2400" spc="110" dirty="0">
                <a:latin typeface="Times New Roman"/>
                <a:cs typeface="Times New Roman"/>
              </a:rPr>
              <a:t>the  </a:t>
            </a:r>
            <a:r>
              <a:rPr sz="2400" spc="75" dirty="0">
                <a:latin typeface="Times New Roman"/>
                <a:cs typeface="Times New Roman"/>
              </a:rPr>
              <a:t>communication.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endParaRPr lang="en-IN" sz="2400" spc="10" dirty="0" smtClean="0">
              <a:latin typeface="Times New Roman"/>
              <a:cs typeface="Times New Roman"/>
            </a:endParaRPr>
          </a:p>
          <a:p>
            <a:pPr marL="287020" marR="5080" algn="just">
              <a:lnSpc>
                <a:spcPct val="150000"/>
              </a:lnSpc>
              <a:spcBef>
                <a:spcPts val="430"/>
              </a:spcBef>
            </a:pPr>
            <a:r>
              <a:rPr sz="2400" spc="-30" dirty="0" smtClean="0">
                <a:latin typeface="Times New Roman"/>
                <a:cs typeface="Times New Roman"/>
              </a:rPr>
              <a:t>All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four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layers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(Service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Transport,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XML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Messaging,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Service  </a:t>
            </a:r>
            <a:r>
              <a:rPr sz="2400" spc="65" dirty="0">
                <a:latin typeface="Times New Roman"/>
                <a:cs typeface="Times New Roman"/>
              </a:rPr>
              <a:t>Description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Service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Discovery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layers)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uses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the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well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defined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protocol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the  </a:t>
            </a:r>
            <a:r>
              <a:rPr sz="2400" spc="55" dirty="0">
                <a:latin typeface="Times New Roman"/>
                <a:cs typeface="Times New Roman"/>
              </a:rPr>
              <a:t>Web </a:t>
            </a:r>
            <a:r>
              <a:rPr sz="2400" spc="15" dirty="0">
                <a:latin typeface="Times New Roman"/>
                <a:cs typeface="Times New Roman"/>
              </a:rPr>
              <a:t>Services </a:t>
            </a:r>
            <a:r>
              <a:rPr sz="2400" spc="60" dirty="0">
                <a:latin typeface="Times New Roman"/>
                <a:cs typeface="Times New Roman"/>
              </a:rPr>
              <a:t>protocol </a:t>
            </a:r>
            <a:r>
              <a:rPr sz="2400" spc="50" dirty="0">
                <a:latin typeface="Times New Roman"/>
                <a:cs typeface="Times New Roman"/>
              </a:rPr>
              <a:t>stack. </a:t>
            </a:r>
            <a:endParaRPr lang="en-IN" sz="2400" spc="50" dirty="0" smtClean="0">
              <a:latin typeface="Times New Roman"/>
              <a:cs typeface="Times New Roman"/>
            </a:endParaRPr>
          </a:p>
          <a:p>
            <a:pPr marL="287020" marR="5080" algn="just">
              <a:lnSpc>
                <a:spcPct val="150000"/>
              </a:lnSpc>
              <a:spcBef>
                <a:spcPts val="430"/>
              </a:spcBef>
            </a:pPr>
            <a:r>
              <a:rPr sz="2400" spc="40" dirty="0" smtClean="0">
                <a:latin typeface="Times New Roman"/>
                <a:cs typeface="Times New Roman"/>
              </a:rPr>
              <a:t>This </a:t>
            </a:r>
            <a:r>
              <a:rPr sz="2400" spc="80" dirty="0">
                <a:solidFill>
                  <a:srgbClr val="FF0000"/>
                </a:solidFill>
                <a:latin typeface="Times New Roman"/>
                <a:cs typeface="Times New Roman"/>
              </a:rPr>
              <a:t>standardization 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60" dirty="0">
                <a:solidFill>
                  <a:srgbClr val="FF0000"/>
                </a:solidFill>
                <a:latin typeface="Times New Roman"/>
                <a:cs typeface="Times New Roman"/>
              </a:rPr>
              <a:t>protocol </a:t>
            </a:r>
            <a:r>
              <a:rPr sz="2400" spc="65" dirty="0">
                <a:solidFill>
                  <a:srgbClr val="FF0000"/>
                </a:solidFill>
                <a:latin typeface="Times New Roman"/>
                <a:cs typeface="Times New Roman"/>
              </a:rPr>
              <a:t>stack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gives </a:t>
            </a:r>
            <a:r>
              <a:rPr sz="2400" spc="114" dirty="0">
                <a:latin typeface="Times New Roman"/>
                <a:cs typeface="Times New Roman"/>
              </a:rPr>
              <a:t>the  </a:t>
            </a:r>
            <a:r>
              <a:rPr sz="2400" spc="60" dirty="0">
                <a:latin typeface="Times New Roman"/>
                <a:cs typeface="Times New Roman"/>
              </a:rPr>
              <a:t>business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many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advantages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like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0070C0"/>
                </a:solidFill>
                <a:latin typeface="Times New Roman"/>
                <a:cs typeface="Times New Roman"/>
              </a:rPr>
              <a:t>wide</a:t>
            </a:r>
            <a:r>
              <a:rPr sz="2400" spc="-6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rgbClr val="0070C0"/>
                </a:solidFill>
                <a:latin typeface="Times New Roman"/>
                <a:cs typeface="Times New Roman"/>
              </a:rPr>
              <a:t>range</a:t>
            </a:r>
            <a:r>
              <a:rPr sz="2400" spc="-7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70C0"/>
                </a:solidFill>
                <a:latin typeface="Times New Roman"/>
                <a:cs typeface="Times New Roman"/>
              </a:rPr>
              <a:t>of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35" dirty="0">
                <a:solidFill>
                  <a:srgbClr val="0070C0"/>
                </a:solidFill>
                <a:latin typeface="Times New Roman"/>
                <a:cs typeface="Times New Roman"/>
              </a:rPr>
              <a:t>choices,</a:t>
            </a:r>
            <a:r>
              <a:rPr sz="2400" spc="-2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0070C0"/>
                </a:solidFill>
                <a:latin typeface="Times New Roman"/>
                <a:cs typeface="Times New Roman"/>
              </a:rPr>
              <a:t>reduction</a:t>
            </a:r>
            <a:r>
              <a:rPr sz="2400" spc="-1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75" dirty="0">
                <a:solidFill>
                  <a:srgbClr val="0070C0"/>
                </a:solidFill>
                <a:latin typeface="Times New Roman"/>
                <a:cs typeface="Times New Roman"/>
              </a:rPr>
              <a:t>in</a:t>
            </a:r>
            <a:r>
              <a:rPr sz="2400" spc="-3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110" dirty="0">
                <a:solidFill>
                  <a:srgbClr val="0070C0"/>
                </a:solidFill>
                <a:latin typeface="Times New Roman"/>
                <a:cs typeface="Times New Roman"/>
              </a:rPr>
              <a:t>the</a:t>
            </a:r>
            <a:r>
              <a:rPr sz="2400" spc="-9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55" dirty="0">
                <a:solidFill>
                  <a:srgbClr val="0070C0"/>
                </a:solidFill>
                <a:latin typeface="Times New Roman"/>
                <a:cs typeface="Times New Roman"/>
              </a:rPr>
              <a:t>cost</a:t>
            </a:r>
            <a:r>
              <a:rPr sz="2400" spc="-8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due  </a:t>
            </a:r>
            <a:r>
              <a:rPr sz="2400" spc="90" dirty="0">
                <a:latin typeface="Times New Roman"/>
                <a:cs typeface="Times New Roman"/>
              </a:rPr>
              <a:t>to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competition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increase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the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quality.</a:t>
            </a:r>
            <a:endParaRPr sz="24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739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2570" y="613359"/>
            <a:ext cx="8153399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latin typeface="Carlito"/>
                <a:cs typeface="Carlito"/>
              </a:rPr>
              <a:t>Why </a:t>
            </a:r>
            <a:r>
              <a:rPr sz="4400" b="0" spc="-60" dirty="0">
                <a:latin typeface="Carlito"/>
                <a:cs typeface="Carlito"/>
              </a:rPr>
              <a:t>Web </a:t>
            </a:r>
            <a:r>
              <a:rPr sz="4400" b="0" dirty="0" smtClean="0">
                <a:latin typeface="Carlito"/>
                <a:cs typeface="Carlito"/>
              </a:rPr>
              <a:t>services</a:t>
            </a:r>
            <a:r>
              <a:rPr lang="en-IN" sz="4400" b="0" dirty="0" smtClean="0">
                <a:latin typeface="Carlito"/>
                <a:cs typeface="Carlito"/>
              </a:rPr>
              <a:t> </a:t>
            </a:r>
            <a:r>
              <a:rPr sz="4400" b="0" spc="10" dirty="0" smtClean="0">
                <a:latin typeface="Carlito"/>
                <a:cs typeface="Carlito"/>
              </a:rPr>
              <a:t> </a:t>
            </a:r>
            <a:r>
              <a:rPr sz="4400" b="0" spc="-10" dirty="0">
                <a:latin typeface="Carlito"/>
                <a:cs typeface="Carlito"/>
              </a:rPr>
              <a:t>continued</a:t>
            </a:r>
            <a:r>
              <a:rPr sz="5000" b="0" spc="-10" dirty="0">
                <a:latin typeface="Carlito"/>
                <a:cs typeface="Carlito"/>
              </a:rPr>
              <a:t>…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800" y="1524000"/>
            <a:ext cx="8610600" cy="34432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87020" indent="-274955" algn="just">
              <a:lnSpc>
                <a:spcPct val="150000"/>
              </a:lnSpc>
              <a:buClr>
                <a:srgbClr val="0AD0D9"/>
              </a:buClr>
              <a:buSzPct val="94444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b="1" spc="25" dirty="0" smtClean="0">
                <a:latin typeface="Times New Roman"/>
                <a:cs typeface="Times New Roman"/>
              </a:rPr>
              <a:t>Low </a:t>
            </a:r>
            <a:r>
              <a:rPr sz="2400" b="1" spc="65" dirty="0">
                <a:latin typeface="Times New Roman"/>
                <a:cs typeface="Times New Roman"/>
              </a:rPr>
              <a:t>Cost </a:t>
            </a:r>
            <a:r>
              <a:rPr sz="2400" b="1" spc="105" dirty="0">
                <a:latin typeface="Times New Roman"/>
                <a:cs typeface="Times New Roman"/>
              </a:rPr>
              <a:t>of</a:t>
            </a:r>
            <a:r>
              <a:rPr sz="2400" b="1" spc="-315" dirty="0">
                <a:latin typeface="Times New Roman"/>
                <a:cs typeface="Times New Roman"/>
              </a:rPr>
              <a:t> </a:t>
            </a:r>
            <a:r>
              <a:rPr sz="2400" b="1" spc="105" dirty="0">
                <a:latin typeface="Times New Roman"/>
                <a:cs typeface="Times New Roman"/>
              </a:rPr>
              <a:t>communication:</a:t>
            </a:r>
            <a:endParaRPr sz="2400" dirty="0">
              <a:latin typeface="Times New Roman"/>
              <a:cs typeface="Times New Roman"/>
            </a:endParaRPr>
          </a:p>
          <a:p>
            <a:pPr marL="287020" marR="139065" algn="just">
              <a:lnSpc>
                <a:spcPct val="150000"/>
              </a:lnSpc>
              <a:spcBef>
                <a:spcPts val="430"/>
              </a:spcBef>
            </a:pPr>
            <a:r>
              <a:rPr sz="2400" spc="55" dirty="0">
                <a:latin typeface="Times New Roman"/>
                <a:cs typeface="Times New Roman"/>
              </a:rPr>
              <a:t>Web </a:t>
            </a:r>
            <a:r>
              <a:rPr sz="2400" spc="15" dirty="0">
                <a:latin typeface="Times New Roman"/>
                <a:cs typeface="Times New Roman"/>
              </a:rPr>
              <a:t>Services </a:t>
            </a:r>
            <a:r>
              <a:rPr sz="2400" spc="55" dirty="0">
                <a:latin typeface="Times New Roman"/>
                <a:cs typeface="Times New Roman"/>
              </a:rPr>
              <a:t>uses </a:t>
            </a:r>
            <a:r>
              <a:rPr sz="2400" spc="-10" dirty="0">
                <a:latin typeface="Times New Roman"/>
                <a:cs typeface="Times New Roman"/>
              </a:rPr>
              <a:t>SOAP </a:t>
            </a:r>
            <a:r>
              <a:rPr sz="2400" spc="25" dirty="0">
                <a:latin typeface="Times New Roman"/>
                <a:cs typeface="Times New Roman"/>
              </a:rPr>
              <a:t>over </a:t>
            </a:r>
            <a:r>
              <a:rPr sz="2400" spc="40" dirty="0">
                <a:latin typeface="Times New Roman"/>
                <a:cs typeface="Times New Roman"/>
              </a:rPr>
              <a:t>HTTP </a:t>
            </a:r>
            <a:r>
              <a:rPr sz="2400" spc="60" dirty="0">
                <a:latin typeface="Times New Roman"/>
                <a:cs typeface="Times New Roman"/>
              </a:rPr>
              <a:t>protocol </a:t>
            </a:r>
            <a:r>
              <a:rPr sz="2400" spc="30" dirty="0">
                <a:latin typeface="Times New Roman"/>
                <a:cs typeface="Times New Roman"/>
              </a:rPr>
              <a:t>for </a:t>
            </a:r>
            <a:r>
              <a:rPr sz="2400" spc="114" dirty="0">
                <a:latin typeface="Times New Roman"/>
                <a:cs typeface="Times New Roman"/>
              </a:rPr>
              <a:t>the </a:t>
            </a:r>
            <a:r>
              <a:rPr sz="2400" spc="75" dirty="0">
                <a:latin typeface="Times New Roman"/>
                <a:cs typeface="Times New Roman"/>
              </a:rPr>
              <a:t>communication, </a:t>
            </a:r>
            <a:r>
              <a:rPr sz="2400" spc="50" dirty="0">
                <a:latin typeface="Times New Roman"/>
                <a:cs typeface="Times New Roman"/>
              </a:rPr>
              <a:t>so </a:t>
            </a:r>
            <a:r>
              <a:rPr sz="2400" spc="35" dirty="0">
                <a:latin typeface="Times New Roman"/>
                <a:cs typeface="Times New Roman"/>
              </a:rPr>
              <a:t>you  </a:t>
            </a:r>
            <a:r>
              <a:rPr sz="2400" spc="75" dirty="0">
                <a:latin typeface="Times New Roman"/>
                <a:cs typeface="Times New Roman"/>
              </a:rPr>
              <a:t>can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use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your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existing</a:t>
            </a:r>
            <a:r>
              <a:rPr sz="2400" spc="15" dirty="0">
                <a:latin typeface="Times New Roman"/>
                <a:cs typeface="Times New Roman"/>
              </a:rPr>
              <a:t> low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cost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internet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for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implementing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Web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Services.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Beside  </a:t>
            </a:r>
            <a:r>
              <a:rPr sz="2400" spc="-10" dirty="0">
                <a:latin typeface="Times New Roman"/>
                <a:cs typeface="Times New Roman"/>
              </a:rPr>
              <a:t>SOAP </a:t>
            </a:r>
            <a:r>
              <a:rPr sz="2400" spc="25" dirty="0">
                <a:latin typeface="Times New Roman"/>
                <a:cs typeface="Times New Roman"/>
              </a:rPr>
              <a:t>over </a:t>
            </a:r>
            <a:r>
              <a:rPr sz="2400" spc="-10" dirty="0">
                <a:latin typeface="Times New Roman"/>
                <a:cs typeface="Times New Roman"/>
              </a:rPr>
              <a:t>HTTP, </a:t>
            </a:r>
            <a:r>
              <a:rPr sz="2400" spc="55" dirty="0">
                <a:latin typeface="Times New Roman"/>
                <a:cs typeface="Times New Roman"/>
              </a:rPr>
              <a:t>Web </a:t>
            </a:r>
            <a:r>
              <a:rPr sz="2400" spc="15" dirty="0">
                <a:latin typeface="Times New Roman"/>
                <a:cs typeface="Times New Roman"/>
              </a:rPr>
              <a:t>Services </a:t>
            </a:r>
            <a:r>
              <a:rPr sz="2400" spc="75" dirty="0">
                <a:latin typeface="Times New Roman"/>
                <a:cs typeface="Times New Roman"/>
              </a:rPr>
              <a:t>can </a:t>
            </a:r>
            <a:r>
              <a:rPr sz="2400" spc="40" dirty="0">
                <a:latin typeface="Times New Roman"/>
                <a:cs typeface="Times New Roman"/>
              </a:rPr>
              <a:t>also </a:t>
            </a:r>
            <a:r>
              <a:rPr sz="2400" spc="85" dirty="0">
                <a:latin typeface="Times New Roman"/>
                <a:cs typeface="Times New Roman"/>
              </a:rPr>
              <a:t>be implemented </a:t>
            </a:r>
            <a:r>
              <a:rPr sz="2400" spc="110" dirty="0">
                <a:latin typeface="Times New Roman"/>
                <a:cs typeface="Times New Roman"/>
              </a:rPr>
              <a:t>on </a:t>
            </a:r>
            <a:r>
              <a:rPr sz="2400" spc="100" dirty="0">
                <a:latin typeface="Times New Roman"/>
                <a:cs typeface="Times New Roman"/>
              </a:rPr>
              <a:t>other </a:t>
            </a:r>
            <a:r>
              <a:rPr sz="2400" spc="45" dirty="0">
                <a:latin typeface="Times New Roman"/>
                <a:cs typeface="Times New Roman"/>
              </a:rPr>
              <a:t>reliable  </a:t>
            </a:r>
            <a:r>
              <a:rPr sz="2400" spc="90" dirty="0">
                <a:latin typeface="Times New Roman"/>
                <a:cs typeface="Times New Roman"/>
              </a:rPr>
              <a:t>transport </a:t>
            </a:r>
            <a:r>
              <a:rPr sz="2400" spc="75" dirty="0">
                <a:latin typeface="Times New Roman"/>
                <a:cs typeface="Times New Roman"/>
              </a:rPr>
              <a:t>mechanisms</a:t>
            </a:r>
            <a:r>
              <a:rPr sz="2400" spc="-30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like </a:t>
            </a:r>
            <a:r>
              <a:rPr sz="2400" dirty="0">
                <a:latin typeface="Times New Roman"/>
                <a:cs typeface="Times New Roman"/>
              </a:rPr>
              <a:t>FTP </a:t>
            </a:r>
            <a:r>
              <a:rPr sz="2400" spc="50" dirty="0">
                <a:latin typeface="Times New Roman"/>
                <a:cs typeface="Times New Roman"/>
              </a:rPr>
              <a:t>etc.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425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98750" y="629121"/>
            <a:ext cx="37465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5000" b="0" spc="-20" dirty="0">
                <a:latin typeface="Carlito"/>
                <a:cs typeface="Carlito"/>
              </a:rPr>
              <a:t>Architecture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000" y="1600200"/>
            <a:ext cx="8382000" cy="472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07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4" y="1371600"/>
            <a:ext cx="868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4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84953" y="637471"/>
            <a:ext cx="67183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0" spc="-20" dirty="0">
                <a:latin typeface="Carlito"/>
                <a:cs typeface="Carlito"/>
              </a:rPr>
              <a:t>Architecture</a:t>
            </a:r>
            <a:r>
              <a:rPr sz="5000" b="0" spc="-65" dirty="0">
                <a:latin typeface="Carlito"/>
                <a:cs typeface="Carlito"/>
              </a:rPr>
              <a:t> </a:t>
            </a:r>
            <a:r>
              <a:rPr sz="5000" b="0" spc="-20" dirty="0">
                <a:latin typeface="Carlito"/>
                <a:cs typeface="Carlito"/>
              </a:rPr>
              <a:t>cont…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95404" y="1905000"/>
            <a:ext cx="6553199" cy="403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89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4" y="208497"/>
            <a:ext cx="6328177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0" spc="-60" dirty="0">
                <a:latin typeface="Carlito"/>
                <a:cs typeface="Carlito"/>
              </a:rPr>
              <a:t>Web </a:t>
            </a:r>
            <a:r>
              <a:rPr sz="5000" b="0" dirty="0">
                <a:latin typeface="Carlito"/>
                <a:cs typeface="Carlito"/>
              </a:rPr>
              <a:t>service</a:t>
            </a:r>
            <a:r>
              <a:rPr sz="5000" b="0" spc="-15" dirty="0">
                <a:latin typeface="Carlito"/>
                <a:cs typeface="Carlito"/>
              </a:rPr>
              <a:t> </a:t>
            </a:r>
            <a:r>
              <a:rPr sz="5000" b="0" spc="-25" dirty="0">
                <a:latin typeface="Carlito"/>
                <a:cs typeface="Carlito"/>
              </a:rPr>
              <a:t>roles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743" y="1143000"/>
            <a:ext cx="8046720" cy="537647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972185" indent="-274955" algn="just">
              <a:lnSpc>
                <a:spcPct val="100000"/>
              </a:lnSpc>
              <a:spcBef>
                <a:spcPts val="105"/>
              </a:spcBef>
            </a:pPr>
            <a:r>
              <a:rPr sz="2400" spc="95" dirty="0">
                <a:latin typeface="Times New Roman"/>
                <a:cs typeface="Times New Roman"/>
              </a:rPr>
              <a:t>There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are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35" dirty="0">
                <a:solidFill>
                  <a:srgbClr val="FF0000"/>
                </a:solidFill>
                <a:latin typeface="Times New Roman"/>
                <a:cs typeface="Times New Roman"/>
              </a:rPr>
              <a:t>three</a:t>
            </a:r>
            <a:r>
              <a:rPr sz="24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00" dirty="0">
                <a:solidFill>
                  <a:srgbClr val="FF0000"/>
                </a:solidFill>
                <a:latin typeface="Times New Roman"/>
                <a:cs typeface="Times New Roman"/>
              </a:rPr>
              <a:t>major</a:t>
            </a:r>
            <a:r>
              <a:rPr sz="2400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65" dirty="0">
                <a:solidFill>
                  <a:srgbClr val="FF0000"/>
                </a:solidFill>
                <a:latin typeface="Times New Roman"/>
                <a:cs typeface="Times New Roman"/>
              </a:rPr>
              <a:t>roles</a:t>
            </a:r>
            <a:r>
              <a:rPr sz="2400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10" dirty="0">
                <a:solidFill>
                  <a:srgbClr val="FF0000"/>
                </a:solidFill>
                <a:latin typeface="Times New Roman"/>
                <a:cs typeface="Times New Roman"/>
              </a:rPr>
              <a:t>within</a:t>
            </a:r>
            <a:r>
              <a:rPr sz="24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70" dirty="0">
                <a:solidFill>
                  <a:srgbClr val="FF0000"/>
                </a:solidFill>
                <a:latin typeface="Times New Roman"/>
                <a:cs typeface="Times New Roman"/>
              </a:rPr>
              <a:t>web</a:t>
            </a:r>
            <a:r>
              <a:rPr sz="2400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FF0000"/>
                </a:solidFill>
                <a:latin typeface="Times New Roman"/>
                <a:cs typeface="Times New Roman"/>
              </a:rPr>
              <a:t>service  </a:t>
            </a:r>
            <a:r>
              <a:rPr sz="2400" spc="105" dirty="0">
                <a:latin typeface="Times New Roman"/>
                <a:cs typeface="Times New Roman"/>
              </a:rPr>
              <a:t>architecture</a:t>
            </a:r>
            <a:endParaRPr sz="2400" dirty="0">
              <a:latin typeface="Times New Roman"/>
              <a:cs typeface="Times New Roman"/>
            </a:endParaRPr>
          </a:p>
          <a:p>
            <a:pPr marL="287020" marR="5080" indent="-274955" algn="just">
              <a:lnSpc>
                <a:spcPct val="100000"/>
              </a:lnSpc>
              <a:spcBef>
                <a:spcPts val="520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b="1" spc="70" dirty="0">
                <a:latin typeface="Times New Roman"/>
                <a:cs typeface="Times New Roman"/>
              </a:rPr>
              <a:t>Service </a:t>
            </a:r>
            <a:r>
              <a:rPr sz="2400" b="1" spc="60" dirty="0">
                <a:latin typeface="Times New Roman"/>
                <a:cs typeface="Times New Roman"/>
              </a:rPr>
              <a:t>provider: </a:t>
            </a:r>
            <a:r>
              <a:rPr sz="2400" spc="45" dirty="0">
                <a:latin typeface="Times New Roman"/>
                <a:cs typeface="Times New Roman"/>
              </a:rPr>
              <a:t>This </a:t>
            </a:r>
            <a:r>
              <a:rPr sz="2400" spc="15" dirty="0">
                <a:latin typeface="Times New Roman"/>
                <a:cs typeface="Times New Roman"/>
              </a:rPr>
              <a:t>is </a:t>
            </a:r>
            <a:r>
              <a:rPr sz="2400" spc="125" dirty="0">
                <a:latin typeface="Times New Roman"/>
                <a:cs typeface="Times New Roman"/>
              </a:rPr>
              <a:t>the </a:t>
            </a:r>
            <a:r>
              <a:rPr sz="2400" spc="65" dirty="0">
                <a:latin typeface="Times New Roman"/>
                <a:cs typeface="Times New Roman"/>
              </a:rPr>
              <a:t>provider </a:t>
            </a:r>
            <a:r>
              <a:rPr sz="2400" spc="15" dirty="0">
                <a:latin typeface="Times New Roman"/>
                <a:cs typeface="Times New Roman"/>
              </a:rPr>
              <a:t>of </a:t>
            </a:r>
            <a:r>
              <a:rPr sz="2400" spc="125" dirty="0">
                <a:latin typeface="Times New Roman"/>
                <a:cs typeface="Times New Roman"/>
              </a:rPr>
              <a:t>the </a:t>
            </a:r>
            <a:r>
              <a:rPr sz="2400" spc="50" dirty="0">
                <a:latin typeface="Times New Roman"/>
                <a:cs typeface="Times New Roman"/>
              </a:rPr>
              <a:t>web </a:t>
            </a:r>
            <a:r>
              <a:rPr sz="2400" spc="35" dirty="0">
                <a:latin typeface="Times New Roman"/>
                <a:cs typeface="Times New Roman"/>
              </a:rPr>
              <a:t>service. </a:t>
            </a:r>
            <a:r>
              <a:rPr sz="2400" spc="75" dirty="0">
                <a:latin typeface="Times New Roman"/>
                <a:cs typeface="Times New Roman"/>
              </a:rPr>
              <a:t>The </a:t>
            </a:r>
            <a:r>
              <a:rPr sz="2400" spc="40" dirty="0">
                <a:latin typeface="Times New Roman"/>
                <a:cs typeface="Times New Roman"/>
              </a:rPr>
              <a:t>service  </a:t>
            </a:r>
            <a:r>
              <a:rPr sz="2400" spc="65" dirty="0">
                <a:latin typeface="Times New Roman"/>
                <a:cs typeface="Times New Roman"/>
              </a:rPr>
              <a:t>provider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implements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service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makes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it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available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Internet.</a:t>
            </a:r>
            <a:endParaRPr sz="2400" dirty="0">
              <a:latin typeface="Times New Roman"/>
              <a:cs typeface="Times New Roman"/>
            </a:endParaRPr>
          </a:p>
          <a:p>
            <a:pPr marL="287020" marR="718185" indent="-274955" algn="just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b="1" spc="70" dirty="0">
                <a:latin typeface="Times New Roman"/>
                <a:cs typeface="Times New Roman"/>
              </a:rPr>
              <a:t>Service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spc="85" dirty="0">
                <a:latin typeface="Times New Roman"/>
                <a:cs typeface="Times New Roman"/>
              </a:rPr>
              <a:t>requestor: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This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is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any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consumer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web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service.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The  </a:t>
            </a:r>
            <a:r>
              <a:rPr sz="2400" spc="90" dirty="0">
                <a:latin typeface="Times New Roman"/>
                <a:cs typeface="Times New Roman"/>
              </a:rPr>
              <a:t>requestor </a:t>
            </a:r>
            <a:r>
              <a:rPr sz="2400" spc="55" dirty="0">
                <a:latin typeface="Times New Roman"/>
                <a:cs typeface="Times New Roman"/>
              </a:rPr>
              <a:t>utilizes </a:t>
            </a:r>
            <a:r>
              <a:rPr sz="2400" spc="120" dirty="0">
                <a:latin typeface="Times New Roman"/>
                <a:cs typeface="Times New Roman"/>
              </a:rPr>
              <a:t>an </a:t>
            </a:r>
            <a:r>
              <a:rPr sz="2400" spc="50" dirty="0">
                <a:latin typeface="Times New Roman"/>
                <a:cs typeface="Times New Roman"/>
              </a:rPr>
              <a:t>existing web </a:t>
            </a:r>
            <a:r>
              <a:rPr sz="2400" spc="40" dirty="0">
                <a:latin typeface="Times New Roman"/>
                <a:cs typeface="Times New Roman"/>
              </a:rPr>
              <a:t>service </a:t>
            </a:r>
            <a:r>
              <a:rPr sz="2400" spc="25" dirty="0">
                <a:latin typeface="Times New Roman"/>
                <a:cs typeface="Times New Roman"/>
              </a:rPr>
              <a:t>by </a:t>
            </a:r>
            <a:r>
              <a:rPr sz="2400" spc="85" dirty="0">
                <a:latin typeface="Times New Roman"/>
                <a:cs typeface="Times New Roman"/>
              </a:rPr>
              <a:t>opening </a:t>
            </a:r>
            <a:r>
              <a:rPr sz="2400" spc="70" dirty="0">
                <a:latin typeface="Times New Roman"/>
                <a:cs typeface="Times New Roman"/>
              </a:rPr>
              <a:t>a </a:t>
            </a:r>
            <a:r>
              <a:rPr sz="2400" spc="80" dirty="0">
                <a:latin typeface="Times New Roman"/>
                <a:cs typeface="Times New Roman"/>
              </a:rPr>
              <a:t>network  </a:t>
            </a:r>
            <a:r>
              <a:rPr sz="2400" spc="85" dirty="0">
                <a:latin typeface="Times New Roman"/>
                <a:cs typeface="Times New Roman"/>
              </a:rPr>
              <a:t>connection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sending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an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XML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request.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955" algn="just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b="1" spc="70" dirty="0">
                <a:latin typeface="Times New Roman"/>
                <a:cs typeface="Times New Roman"/>
              </a:rPr>
              <a:t>Service</a:t>
            </a:r>
            <a:r>
              <a:rPr sz="2400" b="1" spc="-12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registry: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This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is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logically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centralized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directory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of </a:t>
            </a:r>
            <a:r>
              <a:rPr sz="2400" spc="35" dirty="0">
                <a:latin typeface="Times New Roman"/>
                <a:cs typeface="Times New Roman"/>
              </a:rPr>
              <a:t>services.</a:t>
            </a:r>
            <a:endParaRPr sz="2400" dirty="0">
              <a:latin typeface="Times New Roman"/>
              <a:cs typeface="Times New Roman"/>
            </a:endParaRPr>
          </a:p>
          <a:p>
            <a:pPr marL="287020" algn="just">
              <a:lnSpc>
                <a:spcPct val="100000"/>
              </a:lnSpc>
            </a:pPr>
            <a:r>
              <a:rPr sz="2400" spc="75" dirty="0">
                <a:latin typeface="Times New Roman"/>
                <a:cs typeface="Times New Roman"/>
              </a:rPr>
              <a:t>The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registry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provides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a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central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place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where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developers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can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publish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new</a:t>
            </a:r>
            <a:endParaRPr sz="2400" dirty="0">
              <a:latin typeface="Times New Roman"/>
              <a:cs typeface="Times New Roman"/>
            </a:endParaRPr>
          </a:p>
          <a:p>
            <a:pPr marL="287020" algn="just">
              <a:lnSpc>
                <a:spcPct val="100000"/>
              </a:lnSpc>
              <a:spcBef>
                <a:spcPts val="5"/>
              </a:spcBef>
            </a:pPr>
            <a:r>
              <a:rPr sz="2400" spc="40" dirty="0">
                <a:latin typeface="Times New Roman"/>
                <a:cs typeface="Times New Roman"/>
              </a:rPr>
              <a:t>services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or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find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existing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ones.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3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8950" y="263333"/>
            <a:ext cx="81661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0" spc="-60" dirty="0">
                <a:latin typeface="Carlito"/>
                <a:cs typeface="Carlito"/>
              </a:rPr>
              <a:t>Web </a:t>
            </a:r>
            <a:r>
              <a:rPr sz="5000" b="0" dirty="0">
                <a:latin typeface="Carlito"/>
                <a:cs typeface="Carlito"/>
              </a:rPr>
              <a:t>Service </a:t>
            </a:r>
            <a:r>
              <a:rPr sz="5000" b="0" spc="-25" dirty="0">
                <a:latin typeface="Carlito"/>
                <a:cs typeface="Carlito"/>
              </a:rPr>
              <a:t>protocol</a:t>
            </a:r>
            <a:r>
              <a:rPr sz="5000" b="0" spc="-45" dirty="0">
                <a:latin typeface="Carlito"/>
                <a:cs typeface="Carlito"/>
              </a:rPr>
              <a:t> </a:t>
            </a:r>
            <a:r>
              <a:rPr sz="5000" b="0" spc="-25" dirty="0">
                <a:latin typeface="Carlito"/>
                <a:cs typeface="Carlito"/>
              </a:rPr>
              <a:t>stack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2000" y="1295400"/>
            <a:ext cx="7239000" cy="5257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5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75507" y="595994"/>
            <a:ext cx="72517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400" b="0" spc="-25" dirty="0">
                <a:latin typeface="Carlito"/>
                <a:cs typeface="Carlito"/>
              </a:rPr>
              <a:t>Protocol stack</a:t>
            </a:r>
            <a:r>
              <a:rPr sz="4400" b="0" spc="-70" dirty="0">
                <a:latin typeface="Carlito"/>
                <a:cs typeface="Carlito"/>
              </a:rPr>
              <a:t> </a:t>
            </a:r>
            <a:r>
              <a:rPr sz="4400" b="0" spc="-20" dirty="0">
                <a:latin typeface="Carlito"/>
                <a:cs typeface="Carlito"/>
              </a:rPr>
              <a:t>cont…</a:t>
            </a:r>
            <a:endParaRPr sz="44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140" y="1464314"/>
            <a:ext cx="8039100" cy="383245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marR="98425" indent="-274955" algn="just">
              <a:lnSpc>
                <a:spcPct val="15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000" b="1" spc="70" dirty="0">
                <a:latin typeface="Times New Roman"/>
                <a:cs typeface="Times New Roman"/>
              </a:rPr>
              <a:t>Service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spc="70" dirty="0">
                <a:latin typeface="Times New Roman"/>
                <a:cs typeface="Times New Roman"/>
              </a:rPr>
              <a:t>transport: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This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layer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is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responsible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for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transporting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messages  </a:t>
            </a:r>
            <a:r>
              <a:rPr sz="2000" spc="85" dirty="0">
                <a:latin typeface="Times New Roman"/>
                <a:cs typeface="Times New Roman"/>
              </a:rPr>
              <a:t>between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applications.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Currently,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this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layer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includes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hypertext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transfer  </a:t>
            </a:r>
            <a:r>
              <a:rPr sz="2000" spc="70" dirty="0">
                <a:latin typeface="Times New Roman"/>
                <a:cs typeface="Times New Roman"/>
              </a:rPr>
              <a:t>protocol </a:t>
            </a:r>
            <a:r>
              <a:rPr sz="2000" spc="50" dirty="0">
                <a:latin typeface="Times New Roman"/>
                <a:cs typeface="Times New Roman"/>
              </a:rPr>
              <a:t>(HTTP), </a:t>
            </a:r>
            <a:r>
              <a:rPr sz="2000" spc="45" dirty="0">
                <a:latin typeface="Times New Roman"/>
                <a:cs typeface="Times New Roman"/>
              </a:rPr>
              <a:t>Simple </a:t>
            </a:r>
            <a:r>
              <a:rPr sz="2000" spc="25" dirty="0">
                <a:latin typeface="Times New Roman"/>
                <a:cs typeface="Times New Roman"/>
              </a:rPr>
              <a:t>Mail </a:t>
            </a:r>
            <a:r>
              <a:rPr sz="2000" spc="40" dirty="0">
                <a:latin typeface="Times New Roman"/>
                <a:cs typeface="Times New Roman"/>
              </a:rPr>
              <a:t>Transfer </a:t>
            </a:r>
            <a:r>
              <a:rPr sz="2000" spc="60" dirty="0">
                <a:latin typeface="Times New Roman"/>
                <a:cs typeface="Times New Roman"/>
              </a:rPr>
              <a:t>Protocol </a:t>
            </a:r>
            <a:r>
              <a:rPr sz="2000" spc="20" dirty="0">
                <a:latin typeface="Times New Roman"/>
                <a:cs typeface="Times New Roman"/>
              </a:rPr>
              <a:t>(SMTP), file </a:t>
            </a:r>
            <a:r>
              <a:rPr sz="2000" spc="75" dirty="0">
                <a:latin typeface="Times New Roman"/>
                <a:cs typeface="Times New Roman"/>
              </a:rPr>
              <a:t>transfer  </a:t>
            </a:r>
            <a:r>
              <a:rPr sz="2000" spc="70" dirty="0">
                <a:latin typeface="Times New Roman"/>
                <a:cs typeface="Times New Roman"/>
              </a:rPr>
              <a:t>protocol </a:t>
            </a:r>
            <a:r>
              <a:rPr sz="2000" spc="30" dirty="0">
                <a:latin typeface="Times New Roman"/>
                <a:cs typeface="Times New Roman"/>
              </a:rPr>
              <a:t>(FTP), </a:t>
            </a:r>
            <a:r>
              <a:rPr sz="2000" spc="125" dirty="0">
                <a:latin typeface="Times New Roman"/>
                <a:cs typeface="Times New Roman"/>
              </a:rPr>
              <a:t>and </a:t>
            </a:r>
            <a:r>
              <a:rPr sz="2000" spc="70" dirty="0">
                <a:latin typeface="Times New Roman"/>
                <a:cs typeface="Times New Roman"/>
              </a:rPr>
              <a:t>newer </a:t>
            </a:r>
            <a:r>
              <a:rPr sz="2000" spc="55" dirty="0">
                <a:latin typeface="Times New Roman"/>
                <a:cs typeface="Times New Roman"/>
              </a:rPr>
              <a:t>protocols, </a:t>
            </a:r>
            <a:r>
              <a:rPr sz="2000" spc="90" dirty="0">
                <a:latin typeface="Times New Roman"/>
                <a:cs typeface="Times New Roman"/>
              </a:rPr>
              <a:t>such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10" dirty="0">
                <a:latin typeface="Times New Roman"/>
                <a:cs typeface="Times New Roman"/>
              </a:rPr>
              <a:t>Blocks </a:t>
            </a:r>
            <a:r>
              <a:rPr sz="2000" spc="50" dirty="0">
                <a:latin typeface="Times New Roman"/>
                <a:cs typeface="Times New Roman"/>
              </a:rPr>
              <a:t>Extensible  </a:t>
            </a:r>
            <a:r>
              <a:rPr sz="2000" spc="35" dirty="0">
                <a:latin typeface="Times New Roman"/>
                <a:cs typeface="Times New Roman"/>
              </a:rPr>
              <a:t>Exchange </a:t>
            </a:r>
            <a:r>
              <a:rPr sz="2000" spc="60" dirty="0">
                <a:latin typeface="Times New Roman"/>
                <a:cs typeface="Times New Roman"/>
              </a:rPr>
              <a:t>Protocol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(BEEP).</a:t>
            </a:r>
            <a:endParaRPr sz="2000" dirty="0">
              <a:latin typeface="Times New Roman"/>
              <a:cs typeface="Times New Roman"/>
            </a:endParaRPr>
          </a:p>
          <a:p>
            <a:pPr marL="287020" marR="163195" indent="-274955" algn="just">
              <a:lnSpc>
                <a:spcPct val="15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000" b="1" spc="-95" dirty="0">
                <a:latin typeface="Times New Roman"/>
                <a:cs typeface="Times New Roman"/>
              </a:rPr>
              <a:t>XML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105" dirty="0">
                <a:latin typeface="Times New Roman"/>
                <a:cs typeface="Times New Roman"/>
              </a:rPr>
              <a:t>messaging: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This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layer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responsible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for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encoding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messages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in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  </a:t>
            </a:r>
            <a:r>
              <a:rPr sz="2000" spc="114" dirty="0">
                <a:latin typeface="Times New Roman"/>
                <a:cs typeface="Times New Roman"/>
              </a:rPr>
              <a:t>common </a:t>
            </a:r>
            <a:r>
              <a:rPr sz="2000" spc="-70" dirty="0">
                <a:latin typeface="Times New Roman"/>
                <a:cs typeface="Times New Roman"/>
              </a:rPr>
              <a:t>XML </a:t>
            </a:r>
            <a:r>
              <a:rPr sz="2000" spc="85" dirty="0">
                <a:latin typeface="Times New Roman"/>
                <a:cs typeface="Times New Roman"/>
              </a:rPr>
              <a:t>format </a:t>
            </a:r>
            <a:r>
              <a:rPr sz="2000" spc="55" dirty="0">
                <a:latin typeface="Times New Roman"/>
                <a:cs typeface="Times New Roman"/>
              </a:rPr>
              <a:t>so </a:t>
            </a:r>
            <a:r>
              <a:rPr sz="2000" spc="130" dirty="0">
                <a:latin typeface="Times New Roman"/>
                <a:cs typeface="Times New Roman"/>
              </a:rPr>
              <a:t>that </a:t>
            </a:r>
            <a:r>
              <a:rPr sz="2000" spc="55" dirty="0">
                <a:latin typeface="Times New Roman"/>
                <a:cs typeface="Times New Roman"/>
              </a:rPr>
              <a:t>messages </a:t>
            </a:r>
            <a:r>
              <a:rPr sz="2000" spc="90" dirty="0">
                <a:latin typeface="Times New Roman"/>
                <a:cs typeface="Times New Roman"/>
              </a:rPr>
              <a:t>can be </a:t>
            </a:r>
            <a:r>
              <a:rPr sz="2000" spc="100" dirty="0">
                <a:latin typeface="Times New Roman"/>
                <a:cs typeface="Times New Roman"/>
              </a:rPr>
              <a:t>understood </a:t>
            </a:r>
            <a:r>
              <a:rPr sz="2000" spc="110" dirty="0">
                <a:latin typeface="Times New Roman"/>
                <a:cs typeface="Times New Roman"/>
              </a:rPr>
              <a:t>at </a:t>
            </a:r>
            <a:r>
              <a:rPr sz="2000" spc="95" dirty="0">
                <a:latin typeface="Times New Roman"/>
                <a:cs typeface="Times New Roman"/>
              </a:rPr>
              <a:t>either  end.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Currently,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this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layer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includes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XML-RPC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SOAP</a:t>
            </a:r>
            <a:r>
              <a:rPr sz="2000" spc="-55" dirty="0" smtClean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7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75507" y="595994"/>
            <a:ext cx="72517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400" b="0" spc="-25" dirty="0">
                <a:latin typeface="Carlito"/>
                <a:cs typeface="Carlito"/>
              </a:rPr>
              <a:t>Protocol stack</a:t>
            </a:r>
            <a:r>
              <a:rPr sz="4400" b="0" spc="-70" dirty="0">
                <a:latin typeface="Carlito"/>
                <a:cs typeface="Carlito"/>
              </a:rPr>
              <a:t> </a:t>
            </a:r>
            <a:r>
              <a:rPr sz="4400" b="0" spc="-20" dirty="0">
                <a:latin typeface="Carlito"/>
                <a:cs typeface="Carlito"/>
              </a:rPr>
              <a:t>cont…</a:t>
            </a:r>
            <a:endParaRPr sz="44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" y="1464313"/>
            <a:ext cx="8194040" cy="5125121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marR="5080" indent="-274955" algn="just">
              <a:lnSpc>
                <a:spcPct val="15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b="1" spc="70" dirty="0" smtClean="0">
                <a:latin typeface="Times New Roman"/>
                <a:cs typeface="Times New Roman"/>
              </a:rPr>
              <a:t>Service</a:t>
            </a:r>
            <a:r>
              <a:rPr sz="2400" b="1" spc="-140" dirty="0" smtClean="0">
                <a:latin typeface="Times New Roman"/>
                <a:cs typeface="Times New Roman"/>
              </a:rPr>
              <a:t> </a:t>
            </a:r>
            <a:r>
              <a:rPr sz="2400" b="1" spc="100" dirty="0">
                <a:latin typeface="Times New Roman"/>
                <a:cs typeface="Times New Roman"/>
              </a:rPr>
              <a:t>description: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This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layer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responsible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for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describing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public  </a:t>
            </a:r>
            <a:r>
              <a:rPr sz="2400" spc="60" dirty="0">
                <a:latin typeface="Times New Roman"/>
                <a:cs typeface="Times New Roman"/>
              </a:rPr>
              <a:t>interface </a:t>
            </a:r>
            <a:r>
              <a:rPr sz="2400" spc="105" dirty="0">
                <a:latin typeface="Times New Roman"/>
                <a:cs typeface="Times New Roman"/>
              </a:rPr>
              <a:t>to </a:t>
            </a:r>
            <a:r>
              <a:rPr sz="2400" spc="70" dirty="0">
                <a:latin typeface="Times New Roman"/>
                <a:cs typeface="Times New Roman"/>
              </a:rPr>
              <a:t>a </a:t>
            </a:r>
            <a:r>
              <a:rPr sz="2400" spc="35" dirty="0">
                <a:latin typeface="Times New Roman"/>
                <a:cs typeface="Times New Roman"/>
              </a:rPr>
              <a:t>specific </a:t>
            </a:r>
            <a:r>
              <a:rPr sz="2400" spc="50" dirty="0">
                <a:latin typeface="Times New Roman"/>
                <a:cs typeface="Times New Roman"/>
              </a:rPr>
              <a:t>web </a:t>
            </a:r>
            <a:r>
              <a:rPr sz="2400" spc="35" dirty="0">
                <a:latin typeface="Times New Roman"/>
                <a:cs typeface="Times New Roman"/>
              </a:rPr>
              <a:t>service. </a:t>
            </a:r>
            <a:r>
              <a:rPr sz="2400" spc="40" dirty="0">
                <a:latin typeface="Times New Roman"/>
                <a:cs typeface="Times New Roman"/>
              </a:rPr>
              <a:t>Currently, service </a:t>
            </a:r>
            <a:r>
              <a:rPr sz="2400" spc="75" dirty="0">
                <a:latin typeface="Times New Roman"/>
                <a:cs typeface="Times New Roman"/>
              </a:rPr>
              <a:t>description </a:t>
            </a:r>
            <a:r>
              <a:rPr sz="2400" spc="15" dirty="0">
                <a:latin typeface="Times New Roman"/>
                <a:cs typeface="Times New Roman"/>
              </a:rPr>
              <a:t>is  </a:t>
            </a:r>
            <a:r>
              <a:rPr sz="2400" spc="105" dirty="0">
                <a:latin typeface="Times New Roman"/>
                <a:cs typeface="Times New Roman"/>
              </a:rPr>
              <a:t>handled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via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Web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Service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Description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Language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(WSDL).</a:t>
            </a:r>
            <a:endParaRPr sz="2400" dirty="0">
              <a:latin typeface="Times New Roman"/>
              <a:cs typeface="Times New Roman"/>
            </a:endParaRPr>
          </a:p>
          <a:p>
            <a:pPr marL="287020" marR="118745" indent="-274955" algn="just">
              <a:lnSpc>
                <a:spcPct val="15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400" b="1" spc="70" dirty="0">
                <a:latin typeface="Times New Roman"/>
                <a:cs typeface="Times New Roman"/>
              </a:rPr>
              <a:t>Service </a:t>
            </a:r>
            <a:r>
              <a:rPr sz="2400" b="1" spc="65" dirty="0">
                <a:latin typeface="Times New Roman"/>
                <a:cs typeface="Times New Roman"/>
              </a:rPr>
              <a:t>discovery: </a:t>
            </a:r>
            <a:r>
              <a:rPr sz="2400" spc="45" dirty="0">
                <a:latin typeface="Times New Roman"/>
                <a:cs typeface="Times New Roman"/>
              </a:rPr>
              <a:t>This </a:t>
            </a:r>
            <a:r>
              <a:rPr sz="2400" spc="25" dirty="0">
                <a:latin typeface="Times New Roman"/>
                <a:cs typeface="Times New Roman"/>
              </a:rPr>
              <a:t>layer </a:t>
            </a:r>
            <a:r>
              <a:rPr sz="2400" spc="20" dirty="0">
                <a:latin typeface="Times New Roman"/>
                <a:cs typeface="Times New Roman"/>
              </a:rPr>
              <a:t>is </a:t>
            </a:r>
            <a:r>
              <a:rPr sz="2400" spc="70" dirty="0">
                <a:latin typeface="Times New Roman"/>
                <a:cs typeface="Times New Roman"/>
              </a:rPr>
              <a:t>responsible </a:t>
            </a:r>
            <a:r>
              <a:rPr sz="2400" spc="40" dirty="0">
                <a:latin typeface="Times New Roman"/>
                <a:cs typeface="Times New Roman"/>
              </a:rPr>
              <a:t>for </a:t>
            </a:r>
            <a:r>
              <a:rPr sz="2400" spc="65" dirty="0">
                <a:latin typeface="Times New Roman"/>
                <a:cs typeface="Times New Roman"/>
              </a:rPr>
              <a:t>centralizing </a:t>
            </a:r>
            <a:r>
              <a:rPr sz="2400" spc="40" dirty="0">
                <a:latin typeface="Times New Roman"/>
                <a:cs typeface="Times New Roman"/>
              </a:rPr>
              <a:t>services  </a:t>
            </a:r>
            <a:r>
              <a:rPr sz="2400" spc="90" dirty="0">
                <a:latin typeface="Times New Roman"/>
                <a:cs typeface="Times New Roman"/>
              </a:rPr>
              <a:t>into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a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common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registry,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providing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easy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publish/find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functionality.  </a:t>
            </a:r>
            <a:r>
              <a:rPr sz="2400" spc="40" dirty="0">
                <a:latin typeface="Times New Roman"/>
                <a:cs typeface="Times New Roman"/>
              </a:rPr>
              <a:t>Currently, service </a:t>
            </a:r>
            <a:r>
              <a:rPr sz="2400" spc="30" dirty="0">
                <a:latin typeface="Times New Roman"/>
                <a:cs typeface="Times New Roman"/>
              </a:rPr>
              <a:t>discovery </a:t>
            </a:r>
            <a:r>
              <a:rPr sz="2400" spc="15" dirty="0">
                <a:latin typeface="Times New Roman"/>
                <a:cs typeface="Times New Roman"/>
              </a:rPr>
              <a:t>is </a:t>
            </a:r>
            <a:r>
              <a:rPr sz="2400" spc="105" dirty="0">
                <a:latin typeface="Times New Roman"/>
                <a:cs typeface="Times New Roman"/>
              </a:rPr>
              <a:t>handled </a:t>
            </a:r>
            <a:r>
              <a:rPr sz="2400" spc="15" dirty="0">
                <a:latin typeface="Times New Roman"/>
                <a:cs typeface="Times New Roman"/>
              </a:rPr>
              <a:t>via </a:t>
            </a:r>
            <a:r>
              <a:rPr sz="2400" spc="35" dirty="0">
                <a:latin typeface="Times New Roman"/>
                <a:cs typeface="Times New Roman"/>
              </a:rPr>
              <a:t>Universal </a:t>
            </a:r>
            <a:r>
              <a:rPr sz="2400" spc="65" dirty="0">
                <a:latin typeface="Times New Roman"/>
                <a:cs typeface="Times New Roman"/>
              </a:rPr>
              <a:t>Description,  </a:t>
            </a:r>
            <a:r>
              <a:rPr sz="2400" spc="5" dirty="0">
                <a:latin typeface="Times New Roman"/>
                <a:cs typeface="Times New Roman"/>
              </a:rPr>
              <a:t>Discovery, </a:t>
            </a:r>
            <a:r>
              <a:rPr sz="2400" spc="125" dirty="0">
                <a:latin typeface="Times New Roman"/>
                <a:cs typeface="Times New Roman"/>
              </a:rPr>
              <a:t>and </a:t>
            </a:r>
            <a:r>
              <a:rPr sz="2400" spc="85" dirty="0">
                <a:latin typeface="Times New Roman"/>
                <a:cs typeface="Times New Roman"/>
              </a:rPr>
              <a:t>Integration</a:t>
            </a:r>
            <a:r>
              <a:rPr sz="2400" spc="-28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(UDDI).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46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940" y="243999"/>
            <a:ext cx="82423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rlito"/>
                <a:cs typeface="Carlito"/>
              </a:rPr>
              <a:t>Components </a:t>
            </a:r>
            <a:r>
              <a:rPr sz="4400" b="0" spc="-5" dirty="0">
                <a:latin typeface="Carlito"/>
                <a:cs typeface="Carlito"/>
              </a:rPr>
              <a:t>of </a:t>
            </a:r>
            <a:r>
              <a:rPr sz="4400" b="0" spc="-45" dirty="0">
                <a:latin typeface="Carlito"/>
                <a:cs typeface="Carlito"/>
              </a:rPr>
              <a:t>Web</a:t>
            </a:r>
            <a:r>
              <a:rPr sz="4400" b="0" spc="-85" dirty="0">
                <a:latin typeface="Carlito"/>
                <a:cs typeface="Carlito"/>
              </a:rPr>
              <a:t> </a:t>
            </a:r>
            <a:r>
              <a:rPr sz="4400" b="0" dirty="0">
                <a:latin typeface="Carlito"/>
                <a:cs typeface="Carlito"/>
              </a:rPr>
              <a:t>Service</a:t>
            </a:r>
            <a:endParaRPr sz="44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219200"/>
            <a:ext cx="7847330" cy="4119076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42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400" spc="-15" dirty="0">
                <a:latin typeface="Times New Roman"/>
                <a:cs typeface="Times New Roman"/>
              </a:rPr>
              <a:t>SOAP </a:t>
            </a:r>
            <a:r>
              <a:rPr sz="2400" spc="60" dirty="0">
                <a:latin typeface="Times New Roman"/>
                <a:cs typeface="Times New Roman"/>
              </a:rPr>
              <a:t>(Simple </a:t>
            </a:r>
            <a:r>
              <a:rPr sz="2400" spc="95" dirty="0">
                <a:latin typeface="Times New Roman"/>
                <a:cs typeface="Times New Roman"/>
              </a:rPr>
              <a:t>Object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37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Protocol)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270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653415" algn="l"/>
              </a:tabLst>
            </a:pPr>
            <a:r>
              <a:rPr sz="2000" spc="60" dirty="0">
                <a:latin typeface="Times New Roman"/>
                <a:cs typeface="Times New Roman"/>
              </a:rPr>
              <a:t>Protocol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based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on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XML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used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for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message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transfer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400" spc="-5" dirty="0">
                <a:latin typeface="Times New Roman"/>
                <a:cs typeface="Times New Roman"/>
              </a:rPr>
              <a:t>WSDL </a:t>
            </a:r>
            <a:r>
              <a:rPr sz="2400" spc="75" dirty="0">
                <a:latin typeface="Times New Roman"/>
                <a:cs typeface="Times New Roman"/>
              </a:rPr>
              <a:t>(Web </a:t>
            </a:r>
            <a:r>
              <a:rPr sz="2400" spc="25" dirty="0">
                <a:latin typeface="Times New Roman"/>
                <a:cs typeface="Times New Roman"/>
              </a:rPr>
              <a:t>Service </a:t>
            </a:r>
            <a:r>
              <a:rPr sz="2400" spc="90" dirty="0">
                <a:latin typeface="Times New Roman"/>
                <a:cs typeface="Times New Roman"/>
              </a:rPr>
              <a:t>Description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Language)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270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653415" algn="l"/>
              </a:tabLst>
            </a:pPr>
            <a:r>
              <a:rPr sz="2000" spc="-70" dirty="0">
                <a:latin typeface="Times New Roman"/>
                <a:cs typeface="Times New Roman"/>
              </a:rPr>
              <a:t>XML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file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used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describe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Web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how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access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them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  <a:tab pos="4843780" algn="l"/>
              </a:tabLst>
            </a:pPr>
            <a:r>
              <a:rPr sz="2400" spc="50" dirty="0">
                <a:latin typeface="Times New Roman"/>
                <a:cs typeface="Times New Roman"/>
              </a:rPr>
              <a:t>UDDI (Universal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Description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and	</a:t>
            </a:r>
            <a:r>
              <a:rPr sz="2400" spc="30" dirty="0">
                <a:latin typeface="Times New Roman"/>
                <a:cs typeface="Times New Roman"/>
              </a:rPr>
              <a:t>Discovery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Integration)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270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653415" algn="l"/>
              </a:tabLst>
            </a:pPr>
            <a:r>
              <a:rPr sz="2000" spc="60" dirty="0">
                <a:latin typeface="Times New Roman"/>
                <a:cs typeface="Times New Roman"/>
              </a:rPr>
              <a:t>Used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register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search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for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web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endParaRPr sz="20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240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653415" algn="l"/>
              </a:tabLst>
            </a:pPr>
            <a:r>
              <a:rPr sz="2000" spc="60" dirty="0">
                <a:latin typeface="Times New Roman"/>
                <a:cs typeface="Times New Roman"/>
              </a:rPr>
              <a:t>Directory </a:t>
            </a:r>
            <a:r>
              <a:rPr sz="2000" spc="15" dirty="0">
                <a:latin typeface="Times New Roman"/>
                <a:cs typeface="Times New Roman"/>
              </a:rPr>
              <a:t>of </a:t>
            </a:r>
            <a:r>
              <a:rPr sz="2000" spc="50" dirty="0">
                <a:latin typeface="Times New Roman"/>
                <a:cs typeface="Times New Roman"/>
              </a:rPr>
              <a:t>web</a:t>
            </a:r>
            <a:r>
              <a:rPr sz="2000" spc="-3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400" spc="-70" dirty="0">
                <a:latin typeface="Times New Roman"/>
                <a:cs typeface="Times New Roman"/>
              </a:rPr>
              <a:t>JAX-RPC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265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653415" algn="l"/>
              </a:tabLst>
            </a:pPr>
            <a:r>
              <a:rPr sz="2000" spc="25" dirty="0">
                <a:latin typeface="Times New Roman"/>
                <a:cs typeface="Times New Roman"/>
              </a:rPr>
              <a:t>For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intercommunication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655" algn="l"/>
              </a:tabLst>
            </a:pPr>
            <a:r>
              <a:rPr sz="2400" spc="55" dirty="0">
                <a:latin typeface="Times New Roman"/>
                <a:cs typeface="Times New Roman"/>
              </a:rPr>
              <a:t>HTTP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270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653415" algn="l"/>
              </a:tabLst>
            </a:pPr>
            <a:r>
              <a:rPr sz="2000" spc="25" dirty="0">
                <a:latin typeface="Times New Roman"/>
                <a:cs typeface="Times New Roman"/>
              </a:rPr>
              <a:t>For </a:t>
            </a:r>
            <a:r>
              <a:rPr sz="2000" spc="60" dirty="0">
                <a:latin typeface="Times New Roman"/>
                <a:cs typeface="Times New Roman"/>
              </a:rPr>
              <a:t>message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transfer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93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8800" y="181035"/>
            <a:ext cx="5803900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100" b="0" spc="-10" dirty="0">
                <a:latin typeface="Carlito"/>
                <a:cs typeface="Carlito"/>
              </a:rPr>
              <a:t>What </a:t>
            </a:r>
            <a:r>
              <a:rPr sz="4100" b="0" dirty="0">
                <a:latin typeface="Carlito"/>
                <a:cs typeface="Carlito"/>
              </a:rPr>
              <a:t>is</a:t>
            </a:r>
            <a:r>
              <a:rPr sz="4100" b="0" spc="-70" dirty="0">
                <a:latin typeface="Carlito"/>
                <a:cs typeface="Carlito"/>
              </a:rPr>
              <a:t> </a:t>
            </a:r>
            <a:r>
              <a:rPr sz="4100" b="0" spc="-15" dirty="0">
                <a:latin typeface="Carlito"/>
                <a:cs typeface="Carlito"/>
              </a:rPr>
              <a:t>SOAP?</a:t>
            </a:r>
            <a:endParaRPr sz="41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688" y="945680"/>
            <a:ext cx="7656830" cy="4875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SOAP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is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an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XML-based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protocol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let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applications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exchange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information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over  </a:t>
            </a:r>
            <a:r>
              <a:rPr sz="1800" spc="-10" dirty="0">
                <a:latin typeface="Times New Roman"/>
                <a:cs typeface="Times New Roman"/>
              </a:rPr>
              <a:t>HTTP.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30" dirty="0">
                <a:latin typeface="Times New Roman"/>
                <a:cs typeface="Times New Roman"/>
              </a:rPr>
              <a:t>Or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more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simple: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SOAP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is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a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protocol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for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35" dirty="0">
                <a:latin typeface="Times New Roman"/>
                <a:cs typeface="Times New Roman"/>
              </a:rPr>
              <a:t>accessing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a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Web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Service.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buClr>
                <a:srgbClr val="0AD0D9"/>
              </a:buClr>
              <a:buSzPct val="93181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stands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40" dirty="0">
                <a:latin typeface="Times New Roman"/>
                <a:cs typeface="Times New Roman"/>
              </a:rPr>
              <a:t>for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0" dirty="0">
                <a:latin typeface="Times New Roman"/>
                <a:cs typeface="Times New Roman"/>
              </a:rPr>
              <a:t>Simple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85" dirty="0">
                <a:latin typeface="Times New Roman"/>
                <a:cs typeface="Times New Roman"/>
              </a:rPr>
              <a:t>Object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Access </a:t>
            </a:r>
            <a:r>
              <a:rPr sz="2200" spc="60" dirty="0">
                <a:latin typeface="Times New Roman"/>
                <a:cs typeface="Times New Roman"/>
              </a:rPr>
              <a:t>Protocol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3181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 </a:t>
            </a:r>
            <a:r>
              <a:rPr sz="2200" spc="15" dirty="0">
                <a:latin typeface="Times New Roman"/>
                <a:cs typeface="Times New Roman"/>
              </a:rPr>
              <a:t>is </a:t>
            </a:r>
            <a:r>
              <a:rPr sz="2200" spc="75" dirty="0">
                <a:latin typeface="Times New Roman"/>
                <a:cs typeface="Times New Roman"/>
              </a:rPr>
              <a:t>a </a:t>
            </a:r>
            <a:r>
              <a:rPr sz="2200" spc="100" dirty="0">
                <a:latin typeface="Times New Roman"/>
                <a:cs typeface="Times New Roman"/>
              </a:rPr>
              <a:t>communication</a:t>
            </a:r>
            <a:r>
              <a:rPr sz="2200" spc="-375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protocol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0"/>
              </a:spcBef>
              <a:buClr>
                <a:srgbClr val="0AD0D9"/>
              </a:buClr>
              <a:buSzPct val="95454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20" dirty="0">
                <a:latin typeface="Times New Roman"/>
                <a:cs typeface="Times New Roman"/>
              </a:rPr>
              <a:t>is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a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format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for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sending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60" dirty="0">
                <a:latin typeface="Times New Roman"/>
                <a:cs typeface="Times New Roman"/>
              </a:rPr>
              <a:t>messages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70"/>
              </a:spcBef>
              <a:buClr>
                <a:srgbClr val="0AD0D9"/>
              </a:buClr>
              <a:buSzPct val="93181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15" dirty="0">
                <a:latin typeface="Times New Roman"/>
                <a:cs typeface="Times New Roman"/>
              </a:rPr>
              <a:t>is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Times New Roman"/>
                <a:cs typeface="Times New Roman"/>
              </a:rPr>
              <a:t>designed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to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communicate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200" spc="15" dirty="0">
                <a:latin typeface="Times New Roman"/>
                <a:cs typeface="Times New Roman"/>
              </a:rPr>
              <a:t>via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Internet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0"/>
              </a:spcBef>
              <a:buClr>
                <a:srgbClr val="0AD0D9"/>
              </a:buClr>
              <a:buSzPct val="93181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 </a:t>
            </a:r>
            <a:r>
              <a:rPr sz="2200" spc="15" dirty="0">
                <a:latin typeface="Times New Roman"/>
                <a:cs typeface="Times New Roman"/>
              </a:rPr>
              <a:t>is </a:t>
            </a:r>
            <a:r>
              <a:rPr sz="2200" spc="85" dirty="0">
                <a:latin typeface="Times New Roman"/>
                <a:cs typeface="Times New Roman"/>
              </a:rPr>
              <a:t>platform</a:t>
            </a:r>
            <a:r>
              <a:rPr sz="2200" spc="-145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independent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3181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 </a:t>
            </a:r>
            <a:r>
              <a:rPr sz="2200" spc="15" dirty="0">
                <a:latin typeface="Times New Roman"/>
                <a:cs typeface="Times New Roman"/>
              </a:rPr>
              <a:t>is </a:t>
            </a:r>
            <a:r>
              <a:rPr sz="2200" spc="65" dirty="0">
                <a:latin typeface="Times New Roman"/>
                <a:cs typeface="Times New Roman"/>
              </a:rPr>
              <a:t>language</a:t>
            </a:r>
            <a:r>
              <a:rPr sz="2200" spc="-145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independent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5454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 </a:t>
            </a:r>
            <a:r>
              <a:rPr sz="2200" spc="20" dirty="0">
                <a:latin typeface="Times New Roman"/>
                <a:cs typeface="Times New Roman"/>
              </a:rPr>
              <a:t>is </a:t>
            </a:r>
            <a:r>
              <a:rPr sz="2200" spc="85" dirty="0">
                <a:latin typeface="Times New Roman"/>
                <a:cs typeface="Times New Roman"/>
              </a:rPr>
              <a:t>based </a:t>
            </a:r>
            <a:r>
              <a:rPr sz="2200" spc="130" dirty="0">
                <a:latin typeface="Times New Roman"/>
                <a:cs typeface="Times New Roman"/>
              </a:rPr>
              <a:t>on</a:t>
            </a:r>
            <a:r>
              <a:rPr sz="2200" spc="-300" dirty="0">
                <a:latin typeface="Times New Roman"/>
                <a:cs typeface="Times New Roman"/>
              </a:rPr>
              <a:t> </a:t>
            </a:r>
            <a:r>
              <a:rPr sz="2200" spc="-85" dirty="0">
                <a:latin typeface="Times New Roman"/>
                <a:cs typeface="Times New Roman"/>
              </a:rPr>
              <a:t>XML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3181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 </a:t>
            </a:r>
            <a:r>
              <a:rPr sz="2200" spc="15" dirty="0">
                <a:latin typeface="Times New Roman"/>
                <a:cs typeface="Times New Roman"/>
              </a:rPr>
              <a:t>is </a:t>
            </a:r>
            <a:r>
              <a:rPr sz="2200" spc="70" dirty="0">
                <a:latin typeface="Times New Roman"/>
                <a:cs typeface="Times New Roman"/>
              </a:rPr>
              <a:t>simple </a:t>
            </a:r>
            <a:r>
              <a:rPr sz="2200" spc="135" dirty="0">
                <a:latin typeface="Times New Roman"/>
                <a:cs typeface="Times New Roman"/>
              </a:rPr>
              <a:t>and</a:t>
            </a:r>
            <a:r>
              <a:rPr sz="2200" spc="-355" dirty="0">
                <a:latin typeface="Times New Roman"/>
                <a:cs typeface="Times New Roman"/>
              </a:rPr>
              <a:t> </a:t>
            </a:r>
            <a:r>
              <a:rPr sz="2200" spc="65" dirty="0">
                <a:latin typeface="Times New Roman"/>
                <a:cs typeface="Times New Roman"/>
              </a:rPr>
              <a:t>extensible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3181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25" dirty="0">
                <a:latin typeface="Times New Roman"/>
                <a:cs typeface="Times New Roman"/>
              </a:rPr>
              <a:t>allows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you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105" dirty="0">
                <a:latin typeface="Times New Roman"/>
                <a:cs typeface="Times New Roman"/>
              </a:rPr>
              <a:t>to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65" dirty="0">
                <a:latin typeface="Times New Roman"/>
                <a:cs typeface="Times New Roman"/>
              </a:rPr>
              <a:t>get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around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25" dirty="0">
                <a:latin typeface="Times New Roman"/>
                <a:cs typeface="Times New Roman"/>
              </a:rPr>
              <a:t>firewalls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3181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200" spc="-15" dirty="0">
                <a:latin typeface="Times New Roman"/>
                <a:cs typeface="Times New Roman"/>
              </a:rPr>
              <a:t>SOAP </a:t>
            </a:r>
            <a:r>
              <a:rPr sz="2200" spc="15" dirty="0">
                <a:latin typeface="Times New Roman"/>
                <a:cs typeface="Times New Roman"/>
              </a:rPr>
              <a:t>is </a:t>
            </a:r>
            <a:r>
              <a:rPr sz="2200" spc="75" dirty="0">
                <a:latin typeface="Times New Roman"/>
                <a:cs typeface="Times New Roman"/>
              </a:rPr>
              <a:t>a </a:t>
            </a:r>
            <a:r>
              <a:rPr sz="2200" spc="10" dirty="0">
                <a:latin typeface="Times New Roman"/>
                <a:cs typeface="Times New Roman"/>
              </a:rPr>
              <a:t>W3C</a:t>
            </a:r>
            <a:r>
              <a:rPr sz="2200" spc="-34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standard</a:t>
            </a:r>
            <a:endParaRPr sz="2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97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5940" y="1869160"/>
            <a:ext cx="7856220" cy="260071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-10" dirty="0">
                <a:latin typeface="Times New Roman"/>
                <a:cs typeface="Times New Roman"/>
              </a:rPr>
              <a:t>WSDL</a:t>
            </a:r>
            <a:r>
              <a:rPr sz="2600" spc="-85" dirty="0">
                <a:latin typeface="Times New Roman"/>
                <a:cs typeface="Times New Roman"/>
              </a:rPr>
              <a:t> </a:t>
            </a:r>
            <a:r>
              <a:rPr sz="2600" spc="125" dirty="0">
                <a:latin typeface="Times New Roman"/>
                <a:cs typeface="Times New Roman"/>
              </a:rPr>
              <a:t>stands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Times New Roman"/>
                <a:cs typeface="Times New Roman"/>
              </a:rPr>
              <a:t>for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Times New Roman"/>
                <a:cs typeface="Times New Roman"/>
              </a:rPr>
              <a:t>Web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30" dirty="0">
                <a:latin typeface="Times New Roman"/>
                <a:cs typeface="Times New Roman"/>
              </a:rPr>
              <a:t>Services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95" dirty="0">
                <a:latin typeface="Times New Roman"/>
                <a:cs typeface="Times New Roman"/>
              </a:rPr>
              <a:t>Description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20" dirty="0">
                <a:latin typeface="Times New Roman"/>
                <a:cs typeface="Times New Roman"/>
              </a:rPr>
              <a:t>Language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-10" dirty="0">
                <a:latin typeface="Times New Roman"/>
                <a:cs typeface="Times New Roman"/>
              </a:rPr>
              <a:t>WSDL </a:t>
            </a:r>
            <a:r>
              <a:rPr sz="2600" spc="25" dirty="0">
                <a:latin typeface="Times New Roman"/>
                <a:cs typeface="Times New Roman"/>
              </a:rPr>
              <a:t>is </a:t>
            </a:r>
            <a:r>
              <a:rPr sz="2600" spc="105" dirty="0">
                <a:latin typeface="Times New Roman"/>
                <a:cs typeface="Times New Roman"/>
              </a:rPr>
              <a:t>based </a:t>
            </a:r>
            <a:r>
              <a:rPr sz="2600" spc="160" dirty="0">
                <a:latin typeface="Times New Roman"/>
                <a:cs typeface="Times New Roman"/>
              </a:rPr>
              <a:t>on</a:t>
            </a:r>
            <a:r>
              <a:rPr sz="2600" spc="-39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Times New Roman"/>
                <a:cs typeface="Times New Roman"/>
              </a:rPr>
              <a:t>XML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5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-5" dirty="0">
                <a:latin typeface="Times New Roman"/>
                <a:cs typeface="Times New Roman"/>
              </a:rPr>
              <a:t>WSDL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25" dirty="0">
                <a:latin typeface="Times New Roman"/>
                <a:cs typeface="Times New Roman"/>
              </a:rPr>
              <a:t>is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120" dirty="0">
                <a:latin typeface="Times New Roman"/>
                <a:cs typeface="Times New Roman"/>
              </a:rPr>
              <a:t>used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135" dirty="0">
                <a:latin typeface="Times New Roman"/>
                <a:cs typeface="Times New Roman"/>
              </a:rPr>
              <a:t>to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Times New Roman"/>
                <a:cs typeface="Times New Roman"/>
              </a:rPr>
              <a:t>describe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Times New Roman"/>
                <a:cs typeface="Times New Roman"/>
              </a:rPr>
              <a:t>Web</a:t>
            </a:r>
            <a:r>
              <a:rPr sz="2600" spc="-120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Times New Roman"/>
                <a:cs typeface="Times New Roman"/>
              </a:rPr>
              <a:t>services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-10" dirty="0">
                <a:latin typeface="Times New Roman"/>
                <a:cs typeface="Times New Roman"/>
              </a:rPr>
              <a:t>WSDL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25" dirty="0">
                <a:latin typeface="Times New Roman"/>
                <a:cs typeface="Times New Roman"/>
              </a:rPr>
              <a:t>is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120" dirty="0">
                <a:latin typeface="Times New Roman"/>
                <a:cs typeface="Times New Roman"/>
              </a:rPr>
              <a:t>used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130" dirty="0">
                <a:latin typeface="Times New Roman"/>
                <a:cs typeface="Times New Roman"/>
              </a:rPr>
              <a:t>to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Times New Roman"/>
                <a:cs typeface="Times New Roman"/>
              </a:rPr>
              <a:t>locate</a:t>
            </a:r>
            <a:r>
              <a:rPr sz="2600" spc="-130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Times New Roman"/>
                <a:cs typeface="Times New Roman"/>
              </a:rPr>
              <a:t>Web</a:t>
            </a:r>
            <a:r>
              <a:rPr sz="2600" spc="-120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Times New Roman"/>
                <a:cs typeface="Times New Roman"/>
              </a:rPr>
              <a:t>services</a:t>
            </a:r>
            <a:endParaRPr sz="26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-10" dirty="0">
                <a:latin typeface="Times New Roman"/>
                <a:cs typeface="Times New Roman"/>
              </a:rPr>
              <a:t>WSDL </a:t>
            </a:r>
            <a:r>
              <a:rPr sz="2600" spc="25" dirty="0">
                <a:latin typeface="Times New Roman"/>
                <a:cs typeface="Times New Roman"/>
              </a:rPr>
              <a:t>is </a:t>
            </a:r>
            <a:r>
              <a:rPr sz="2600" spc="95" dirty="0">
                <a:latin typeface="Times New Roman"/>
                <a:cs typeface="Times New Roman"/>
              </a:rPr>
              <a:t>a </a:t>
            </a:r>
            <a:r>
              <a:rPr sz="2600" spc="15" dirty="0">
                <a:latin typeface="Times New Roman"/>
                <a:cs typeface="Times New Roman"/>
              </a:rPr>
              <a:t>W3C</a:t>
            </a:r>
            <a:r>
              <a:rPr sz="2600" spc="-475" dirty="0">
                <a:latin typeface="Times New Roman"/>
                <a:cs typeface="Times New Roman"/>
              </a:rPr>
              <a:t> </a:t>
            </a:r>
            <a:r>
              <a:rPr sz="2600" spc="135" dirty="0">
                <a:latin typeface="Times New Roman"/>
                <a:cs typeface="Times New Roman"/>
              </a:rPr>
              <a:t>standard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1873" y="296803"/>
            <a:ext cx="7376795" cy="9111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860"/>
              </a:lnSpc>
              <a:spcBef>
                <a:spcPts val="105"/>
              </a:spcBef>
            </a:pPr>
            <a:r>
              <a:rPr sz="4100" b="0" spc="-10" dirty="0">
                <a:latin typeface="Carlito"/>
                <a:cs typeface="Carlito"/>
              </a:rPr>
              <a:t>What </a:t>
            </a:r>
            <a:r>
              <a:rPr sz="4100" b="0" dirty="0">
                <a:latin typeface="Carlito"/>
                <a:cs typeface="Carlito"/>
              </a:rPr>
              <a:t>is</a:t>
            </a:r>
            <a:r>
              <a:rPr sz="4100" b="0" spc="-15" dirty="0">
                <a:latin typeface="Carlito"/>
                <a:cs typeface="Carlito"/>
              </a:rPr>
              <a:t> </a:t>
            </a:r>
            <a:r>
              <a:rPr sz="4100" b="0" spc="-10" dirty="0">
                <a:latin typeface="Carlito"/>
                <a:cs typeface="Carlito"/>
              </a:rPr>
              <a:t>WSDL?</a:t>
            </a:r>
            <a:endParaRPr sz="4100" dirty="0">
              <a:latin typeface="Carlito"/>
              <a:cs typeface="Carlito"/>
            </a:endParaRPr>
          </a:p>
          <a:p>
            <a:pPr marL="27940">
              <a:lnSpc>
                <a:spcPts val="2100"/>
              </a:lnSpc>
            </a:pPr>
            <a:r>
              <a:rPr sz="18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WSDL</a:t>
            </a:r>
            <a:r>
              <a:rPr sz="18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15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sz="1800" b="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105" dirty="0">
                <a:solidFill>
                  <a:srgbClr val="000000"/>
                </a:solidFill>
                <a:latin typeface="Times New Roman"/>
                <a:cs typeface="Times New Roman"/>
              </a:rPr>
              <a:t>an</a:t>
            </a:r>
            <a:r>
              <a:rPr sz="18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25" dirty="0">
                <a:solidFill>
                  <a:srgbClr val="000000"/>
                </a:solidFill>
                <a:latin typeface="Times New Roman"/>
                <a:cs typeface="Times New Roman"/>
              </a:rPr>
              <a:t>XML-based</a:t>
            </a:r>
            <a:r>
              <a:rPr sz="18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50" dirty="0">
                <a:solidFill>
                  <a:srgbClr val="000000"/>
                </a:solidFill>
                <a:latin typeface="Times New Roman"/>
                <a:cs typeface="Times New Roman"/>
              </a:rPr>
              <a:t>language</a:t>
            </a:r>
            <a:r>
              <a:rPr sz="18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30" dirty="0">
                <a:solidFill>
                  <a:srgbClr val="000000"/>
                </a:solidFill>
                <a:latin typeface="Times New Roman"/>
                <a:cs typeface="Times New Roman"/>
              </a:rPr>
              <a:t>for</a:t>
            </a:r>
            <a:r>
              <a:rPr sz="18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55" dirty="0">
                <a:solidFill>
                  <a:srgbClr val="000000"/>
                </a:solidFill>
                <a:latin typeface="Times New Roman"/>
                <a:cs typeface="Times New Roman"/>
              </a:rPr>
              <a:t>locating</a:t>
            </a:r>
            <a:r>
              <a:rPr sz="18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11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18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55" dirty="0">
                <a:solidFill>
                  <a:srgbClr val="000000"/>
                </a:solidFill>
                <a:latin typeface="Times New Roman"/>
                <a:cs typeface="Times New Roman"/>
              </a:rPr>
              <a:t>describing</a:t>
            </a:r>
            <a:r>
              <a:rPr sz="18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55" dirty="0">
                <a:solidFill>
                  <a:srgbClr val="000000"/>
                </a:solidFill>
                <a:latin typeface="Times New Roman"/>
                <a:cs typeface="Times New Roman"/>
              </a:rPr>
              <a:t>Web</a:t>
            </a:r>
            <a:r>
              <a:rPr sz="1800" b="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b="0" spc="25" dirty="0">
                <a:solidFill>
                  <a:srgbClr val="000000"/>
                </a:solidFill>
                <a:latin typeface="Times New Roman"/>
                <a:cs typeface="Times New Roman"/>
              </a:rPr>
              <a:t>services.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451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5000" y="181035"/>
            <a:ext cx="6184900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100" b="0" spc="-10" dirty="0">
                <a:latin typeface="Carlito"/>
                <a:cs typeface="Carlito"/>
              </a:rPr>
              <a:t>What </a:t>
            </a:r>
            <a:r>
              <a:rPr sz="4100" b="0" dirty="0">
                <a:latin typeface="Carlito"/>
                <a:cs typeface="Carlito"/>
              </a:rPr>
              <a:t>is</a:t>
            </a:r>
            <a:r>
              <a:rPr sz="4100" b="0" spc="-85" dirty="0">
                <a:latin typeface="Carlito"/>
                <a:cs typeface="Carlito"/>
              </a:rPr>
              <a:t> </a:t>
            </a:r>
            <a:r>
              <a:rPr sz="4100" b="0" spc="-5" dirty="0">
                <a:latin typeface="Carlito"/>
                <a:cs typeface="Carlito"/>
              </a:rPr>
              <a:t>UDDI?</a:t>
            </a:r>
            <a:endParaRPr sz="41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1311912"/>
            <a:ext cx="7885430" cy="3760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40" dirty="0">
                <a:latin typeface="Times New Roman"/>
                <a:cs typeface="Times New Roman"/>
              </a:rPr>
              <a:t>UDDI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directory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where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companies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can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register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search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for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65" dirty="0">
                <a:latin typeface="Times New Roman"/>
                <a:cs typeface="Times New Roman"/>
              </a:rPr>
              <a:t>Web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services.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363220" marR="427355" indent="-274955">
              <a:lnSpc>
                <a:spcPct val="100000"/>
              </a:lnSpc>
              <a:buClr>
                <a:srgbClr val="0AD0D9"/>
              </a:buClr>
              <a:buSzPct val="93750"/>
              <a:buFont typeface="Arial"/>
              <a:buChar char=""/>
              <a:tabLst>
                <a:tab pos="363855" algn="l"/>
              </a:tabLst>
            </a:pPr>
            <a:r>
              <a:rPr sz="2400" spc="50" dirty="0">
                <a:latin typeface="Times New Roman"/>
                <a:cs typeface="Times New Roman"/>
              </a:rPr>
              <a:t>UDDI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stands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for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Universal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Description,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Discovery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and  </a:t>
            </a:r>
            <a:r>
              <a:rPr sz="2400" spc="100" dirty="0">
                <a:latin typeface="Times New Roman"/>
                <a:cs typeface="Times New Roman"/>
              </a:rPr>
              <a:t>Integration</a:t>
            </a:r>
            <a:endParaRPr sz="2400" dirty="0">
              <a:latin typeface="Times New Roman"/>
              <a:cs typeface="Times New Roman"/>
            </a:endParaRPr>
          </a:p>
          <a:p>
            <a:pPr marL="363220" indent="-274955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363855" algn="l"/>
              </a:tabLst>
            </a:pPr>
            <a:r>
              <a:rPr sz="2400" spc="50" dirty="0">
                <a:latin typeface="Times New Roman"/>
                <a:cs typeface="Times New Roman"/>
              </a:rPr>
              <a:t>UDDI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is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a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directory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for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storing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information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about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web</a:t>
            </a:r>
            <a:endParaRPr sz="24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5"/>
              </a:spcBef>
            </a:pPr>
            <a:r>
              <a:rPr sz="2400" spc="45" dirty="0">
                <a:latin typeface="Times New Roman"/>
                <a:cs typeface="Times New Roman"/>
              </a:rPr>
              <a:t>services</a:t>
            </a:r>
            <a:endParaRPr sz="2400" dirty="0">
              <a:latin typeface="Times New Roman"/>
              <a:cs typeface="Times New Roman"/>
            </a:endParaRPr>
          </a:p>
          <a:p>
            <a:pPr marL="363220" marR="5080" indent="-274955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363855" algn="l"/>
              </a:tabLst>
            </a:pPr>
            <a:r>
              <a:rPr sz="2400" spc="50" dirty="0">
                <a:latin typeface="Times New Roman"/>
                <a:cs typeface="Times New Roman"/>
              </a:rPr>
              <a:t>UDDI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is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a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directory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of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web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service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interfaces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described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by  </a:t>
            </a:r>
            <a:r>
              <a:rPr sz="2400" spc="-5" dirty="0">
                <a:latin typeface="Times New Roman"/>
                <a:cs typeface="Times New Roman"/>
              </a:rPr>
              <a:t>WSDL</a:t>
            </a:r>
            <a:endParaRPr sz="2400" dirty="0">
              <a:latin typeface="Times New Roman"/>
              <a:cs typeface="Times New Roman"/>
            </a:endParaRPr>
          </a:p>
          <a:p>
            <a:pPr marL="363220" indent="-274955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363855" algn="l"/>
              </a:tabLst>
            </a:pPr>
            <a:r>
              <a:rPr sz="2400" spc="50" dirty="0">
                <a:latin typeface="Times New Roman"/>
                <a:cs typeface="Times New Roman"/>
              </a:rPr>
              <a:t>UDDI </a:t>
            </a:r>
            <a:r>
              <a:rPr sz="2400" spc="100" dirty="0">
                <a:latin typeface="Times New Roman"/>
                <a:cs typeface="Times New Roman"/>
              </a:rPr>
              <a:t>communicates </a:t>
            </a:r>
            <a:r>
              <a:rPr sz="2400" spc="20" dirty="0">
                <a:latin typeface="Times New Roman"/>
                <a:cs typeface="Times New Roman"/>
              </a:rPr>
              <a:t>via</a:t>
            </a:r>
            <a:r>
              <a:rPr sz="2400" spc="-40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SOAP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65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38400" y="208498"/>
            <a:ext cx="53467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0" spc="-5" dirty="0">
                <a:latin typeface="Carlito"/>
                <a:cs typeface="Carlito"/>
              </a:rPr>
              <a:t>XML</a:t>
            </a:r>
            <a:r>
              <a:rPr sz="5000" b="0" dirty="0">
                <a:latin typeface="Carlito"/>
                <a:cs typeface="Carlito"/>
              </a:rPr>
              <a:t>-RPC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611833"/>
            <a:ext cx="7913370" cy="45993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2705" indent="-274955">
              <a:lnSpc>
                <a:spcPct val="100000"/>
              </a:lnSpc>
              <a:spcBef>
                <a:spcPts val="105"/>
              </a:spcBef>
            </a:pPr>
            <a:r>
              <a:rPr sz="2600" spc="65" dirty="0">
                <a:latin typeface="Times New Roman"/>
                <a:cs typeface="Times New Roman"/>
              </a:rPr>
              <a:t>This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20" dirty="0">
                <a:latin typeface="Times New Roman"/>
                <a:cs typeface="Times New Roman"/>
              </a:rPr>
              <a:t>is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spc="160" dirty="0">
                <a:latin typeface="Times New Roman"/>
                <a:cs typeface="Times New Roman"/>
              </a:rPr>
              <a:t>the</a:t>
            </a:r>
            <a:r>
              <a:rPr sz="2600" spc="-120" dirty="0">
                <a:latin typeface="Times New Roman"/>
                <a:cs typeface="Times New Roman"/>
              </a:rPr>
              <a:t> </a:t>
            </a:r>
            <a:r>
              <a:rPr sz="2600" spc="95" dirty="0">
                <a:latin typeface="Times New Roman"/>
                <a:cs typeface="Times New Roman"/>
              </a:rPr>
              <a:t>simplest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spc="-90" dirty="0">
                <a:latin typeface="Times New Roman"/>
                <a:cs typeface="Times New Roman"/>
              </a:rPr>
              <a:t>XML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105" dirty="0">
                <a:latin typeface="Times New Roman"/>
                <a:cs typeface="Times New Roman"/>
              </a:rPr>
              <a:t>based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90" dirty="0">
                <a:latin typeface="Times New Roman"/>
                <a:cs typeface="Times New Roman"/>
              </a:rPr>
              <a:t>protocol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Times New Roman"/>
                <a:cs typeface="Times New Roman"/>
              </a:rPr>
              <a:t>for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75" dirty="0">
                <a:latin typeface="Times New Roman"/>
                <a:cs typeface="Times New Roman"/>
              </a:rPr>
              <a:t>exchanging  </a:t>
            </a:r>
            <a:r>
              <a:rPr sz="2600" spc="110" dirty="0">
                <a:latin typeface="Times New Roman"/>
                <a:cs typeface="Times New Roman"/>
              </a:rPr>
              <a:t>information between</a:t>
            </a:r>
            <a:r>
              <a:rPr sz="2600" spc="-285" dirty="0">
                <a:latin typeface="Times New Roman"/>
                <a:cs typeface="Times New Roman"/>
              </a:rPr>
              <a:t> </a:t>
            </a:r>
            <a:r>
              <a:rPr sz="2600" spc="105" dirty="0">
                <a:latin typeface="Times New Roman"/>
                <a:cs typeface="Times New Roman"/>
              </a:rPr>
              <a:t>computers.</a:t>
            </a:r>
            <a:endParaRPr sz="2600" dirty="0">
              <a:latin typeface="Times New Roman"/>
              <a:cs typeface="Times New Roman"/>
            </a:endParaRPr>
          </a:p>
          <a:p>
            <a:pPr marL="652780" marR="87630" indent="-247015">
              <a:lnSpc>
                <a:spcPct val="100000"/>
              </a:lnSpc>
              <a:spcBef>
                <a:spcPts val="585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-45" dirty="0">
                <a:latin typeface="Times New Roman"/>
                <a:cs typeface="Times New Roman"/>
              </a:rPr>
              <a:t>XML-RPC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is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a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simple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protocol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that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uses</a:t>
            </a:r>
            <a:r>
              <a:rPr sz="2400" spc="-90" dirty="0">
                <a:latin typeface="Times New Roman"/>
                <a:cs typeface="Times New Roman"/>
              </a:rPr>
              <a:t> XML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messages  </a:t>
            </a:r>
            <a:r>
              <a:rPr sz="2400" spc="120" dirty="0">
                <a:latin typeface="Times New Roman"/>
                <a:cs typeface="Times New Roman"/>
              </a:rPr>
              <a:t>to </a:t>
            </a:r>
            <a:r>
              <a:rPr sz="2400" spc="100" dirty="0">
                <a:latin typeface="Times New Roman"/>
                <a:cs typeface="Times New Roman"/>
              </a:rPr>
              <a:t>perform</a:t>
            </a:r>
            <a:r>
              <a:rPr sz="2400" spc="-27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RPCs.</a:t>
            </a:r>
            <a:endParaRPr sz="2400" dirty="0">
              <a:latin typeface="Times New Roman"/>
              <a:cs typeface="Times New Roman"/>
            </a:endParaRPr>
          </a:p>
          <a:p>
            <a:pPr marL="652780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70" dirty="0">
                <a:latin typeface="Times New Roman"/>
                <a:cs typeface="Times New Roman"/>
              </a:rPr>
              <a:t>Requests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are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encoded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XML </a:t>
            </a:r>
            <a:r>
              <a:rPr sz="2400" spc="145" dirty="0">
                <a:latin typeface="Times New Roman"/>
                <a:cs typeface="Times New Roman"/>
              </a:rPr>
              <a:t>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sent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via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HTTP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POST.</a:t>
            </a:r>
            <a:endParaRPr sz="2400" dirty="0">
              <a:latin typeface="Times New Roman"/>
              <a:cs typeface="Times New Roman"/>
            </a:endParaRPr>
          </a:p>
          <a:p>
            <a:pPr marL="652780" marR="80010" indent="-247015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-90" dirty="0">
                <a:latin typeface="Times New Roman"/>
                <a:cs typeface="Times New Roman"/>
              </a:rPr>
              <a:t>XML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responses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are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embedded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in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body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of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HTTP  </a:t>
            </a:r>
            <a:r>
              <a:rPr sz="2400" spc="85" dirty="0">
                <a:latin typeface="Times New Roman"/>
                <a:cs typeface="Times New Roman"/>
              </a:rPr>
              <a:t>response.</a:t>
            </a:r>
            <a:endParaRPr sz="2400" dirty="0">
              <a:latin typeface="Times New Roman"/>
              <a:cs typeface="Times New Roman"/>
            </a:endParaRPr>
          </a:p>
          <a:p>
            <a:pPr marL="652780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-45" dirty="0">
                <a:latin typeface="Times New Roman"/>
                <a:cs typeface="Times New Roman"/>
              </a:rPr>
              <a:t>XML-RPC </a:t>
            </a:r>
            <a:r>
              <a:rPr sz="2400" spc="20" dirty="0">
                <a:latin typeface="Times New Roman"/>
                <a:cs typeface="Times New Roman"/>
              </a:rPr>
              <a:t>is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platform-independent.</a:t>
            </a:r>
            <a:endParaRPr sz="2400" dirty="0">
              <a:latin typeface="Times New Roman"/>
              <a:cs typeface="Times New Roman"/>
            </a:endParaRPr>
          </a:p>
          <a:p>
            <a:pPr marL="652780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-45" dirty="0">
                <a:latin typeface="Times New Roman"/>
                <a:cs typeface="Times New Roman"/>
              </a:rPr>
              <a:t>XML-RPC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allows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diverse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applications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to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communicate.</a:t>
            </a:r>
            <a:endParaRPr sz="2400" dirty="0">
              <a:latin typeface="Times New Roman"/>
              <a:cs typeface="Times New Roman"/>
            </a:endParaRPr>
          </a:p>
          <a:p>
            <a:pPr marL="652780" marR="603885" indent="-247015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-45" dirty="0">
                <a:latin typeface="Times New Roman"/>
                <a:cs typeface="Times New Roman"/>
              </a:rPr>
              <a:t>XML-RPC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is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easiest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way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to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get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started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with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web  </a:t>
            </a:r>
            <a:r>
              <a:rPr sz="2400" spc="35" dirty="0">
                <a:latin typeface="Times New Roman"/>
                <a:cs typeface="Times New Roman"/>
              </a:rPr>
              <a:t>services.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30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64516"/>
            <a:ext cx="8382000" cy="551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57400" y="208498"/>
            <a:ext cx="58801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5000" b="0" spc="-5" dirty="0">
                <a:latin typeface="Carlito"/>
                <a:cs typeface="Carlito"/>
              </a:rPr>
              <a:t>Security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4" y="1040408"/>
            <a:ext cx="8068309" cy="45025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310"/>
              </a:spcBef>
              <a:tabLst>
                <a:tab pos="287020" algn="l"/>
              </a:tabLst>
            </a:pPr>
            <a:r>
              <a:rPr sz="1700" spc="-434" dirty="0">
                <a:solidFill>
                  <a:srgbClr val="0AD0D9"/>
                </a:solidFill>
                <a:latin typeface="Arial"/>
                <a:cs typeface="Arial"/>
              </a:rPr>
              <a:t>	</a:t>
            </a:r>
            <a:r>
              <a:rPr sz="2000" b="1" spc="90" dirty="0">
                <a:latin typeface="Times New Roman"/>
                <a:cs typeface="Times New Roman"/>
              </a:rPr>
              <a:t>Confidentiality</a:t>
            </a:r>
            <a:endParaRPr sz="2000" dirty="0">
              <a:latin typeface="Times New Roman"/>
              <a:cs typeface="Times New Roman"/>
            </a:endParaRPr>
          </a:p>
          <a:p>
            <a:pPr marL="297815">
              <a:lnSpc>
                <a:spcPct val="150000"/>
              </a:lnSpc>
              <a:spcBef>
                <a:spcPts val="219"/>
              </a:spcBef>
            </a:pPr>
            <a:r>
              <a:rPr sz="2000" spc="-15" dirty="0">
                <a:latin typeface="Times New Roman"/>
                <a:cs typeface="Times New Roman"/>
              </a:rPr>
              <a:t>If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a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client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sends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an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XML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request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to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a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server,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then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question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is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that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can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we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80" dirty="0" smtClean="0">
                <a:latin typeface="Times New Roman"/>
                <a:cs typeface="Times New Roman"/>
              </a:rPr>
              <a:t>ensure</a:t>
            </a:r>
            <a:r>
              <a:rPr lang="en-IN" sz="2000" dirty="0">
                <a:latin typeface="Times New Roman"/>
                <a:cs typeface="Times New Roman"/>
              </a:rPr>
              <a:t> </a:t>
            </a:r>
            <a:r>
              <a:rPr sz="2000" spc="114" dirty="0" smtClean="0">
                <a:latin typeface="Times New Roman"/>
                <a:cs typeface="Times New Roman"/>
              </a:rPr>
              <a:t>that</a:t>
            </a:r>
            <a:r>
              <a:rPr sz="2000" spc="-65" dirty="0" smtClean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the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communication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remains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confidential?</a:t>
            </a:r>
            <a:endParaRPr sz="2000" dirty="0">
              <a:latin typeface="Times New Roman"/>
              <a:cs typeface="Times New Roman"/>
            </a:endParaRPr>
          </a:p>
          <a:p>
            <a:pPr marL="287020">
              <a:lnSpc>
                <a:spcPct val="150000"/>
              </a:lnSpc>
              <a:spcBef>
                <a:spcPts val="215"/>
              </a:spcBef>
            </a:pPr>
            <a:r>
              <a:rPr sz="2000" b="1" spc="50" dirty="0">
                <a:latin typeface="Times New Roman"/>
                <a:cs typeface="Times New Roman"/>
              </a:rPr>
              <a:t>Answer </a:t>
            </a:r>
            <a:r>
              <a:rPr sz="2000" b="1" spc="114" dirty="0">
                <a:latin typeface="Times New Roman"/>
                <a:cs typeface="Times New Roman"/>
              </a:rPr>
              <a:t>lies</a:t>
            </a:r>
            <a:r>
              <a:rPr sz="2000" b="1" spc="-195" dirty="0">
                <a:latin typeface="Times New Roman"/>
                <a:cs typeface="Times New Roman"/>
              </a:rPr>
              <a:t> </a:t>
            </a:r>
            <a:r>
              <a:rPr sz="2000" b="1" spc="105" dirty="0">
                <a:latin typeface="Times New Roman"/>
                <a:cs typeface="Times New Roman"/>
              </a:rPr>
              <a:t>here</a:t>
            </a:r>
            <a:endParaRPr sz="2000" dirty="0">
              <a:latin typeface="Times New Roman"/>
              <a:cs typeface="Times New Roman"/>
            </a:endParaRPr>
          </a:p>
          <a:p>
            <a:pPr marL="652780" indent="-247650">
              <a:lnSpc>
                <a:spcPct val="150000"/>
              </a:lnSpc>
              <a:spcBef>
                <a:spcPts val="210"/>
              </a:spcBef>
              <a:buClr>
                <a:srgbClr val="0E6EC5"/>
              </a:buClr>
              <a:buSzPct val="84375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000" spc="-30" dirty="0">
                <a:latin typeface="Times New Roman"/>
                <a:cs typeface="Times New Roman"/>
              </a:rPr>
              <a:t>XML-RPC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SOAP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run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primarily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top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of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HTTP.</a:t>
            </a:r>
            <a:endParaRPr sz="2000" dirty="0">
              <a:latin typeface="Times New Roman"/>
              <a:cs typeface="Times New Roman"/>
            </a:endParaRPr>
          </a:p>
          <a:p>
            <a:pPr marL="652780" indent="-247650">
              <a:lnSpc>
                <a:spcPct val="150000"/>
              </a:lnSpc>
              <a:spcBef>
                <a:spcPts val="195"/>
              </a:spcBef>
              <a:buClr>
                <a:srgbClr val="0E6EC5"/>
              </a:buClr>
              <a:buSzPct val="84375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000" spc="35" dirty="0">
                <a:latin typeface="Times New Roman"/>
                <a:cs typeface="Times New Roman"/>
              </a:rPr>
              <a:t>HTTP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has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support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for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Secure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Sockets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Layer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(SSL).</a:t>
            </a:r>
            <a:endParaRPr sz="2000" dirty="0">
              <a:latin typeface="Times New Roman"/>
              <a:cs typeface="Times New Roman"/>
            </a:endParaRPr>
          </a:p>
          <a:p>
            <a:pPr marL="652780" indent="-247650">
              <a:lnSpc>
                <a:spcPct val="150000"/>
              </a:lnSpc>
              <a:spcBef>
                <a:spcPts val="190"/>
              </a:spcBef>
              <a:buClr>
                <a:srgbClr val="0E6EC5"/>
              </a:buClr>
              <a:buSzPct val="84375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000" spc="70" dirty="0">
                <a:latin typeface="Times New Roman"/>
                <a:cs typeface="Times New Roman"/>
              </a:rPr>
              <a:t>Communication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be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encrypted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via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SSL.</a:t>
            </a:r>
            <a:endParaRPr sz="2000" dirty="0">
              <a:latin typeface="Times New Roman"/>
              <a:cs typeface="Times New Roman"/>
            </a:endParaRPr>
          </a:p>
          <a:p>
            <a:pPr marL="652780" indent="-247650">
              <a:lnSpc>
                <a:spcPct val="150000"/>
              </a:lnSpc>
              <a:spcBef>
                <a:spcPts val="195"/>
              </a:spcBef>
              <a:buClr>
                <a:srgbClr val="0E6EC5"/>
              </a:buClr>
              <a:buSzPct val="84375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000" spc="-85" dirty="0">
                <a:latin typeface="Times New Roman"/>
                <a:cs typeface="Times New Roman"/>
              </a:rPr>
              <a:t>SSL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is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proven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technology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widely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deployed.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7020" algn="l"/>
              </a:tabLst>
            </a:pPr>
            <a:r>
              <a:rPr sz="2000" spc="-500" dirty="0">
                <a:solidFill>
                  <a:srgbClr val="0AD0D9"/>
                </a:solidFill>
                <a:latin typeface="Arial"/>
                <a:cs typeface="Arial"/>
              </a:rPr>
              <a:t>	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48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57400" y="205931"/>
            <a:ext cx="58801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rlito"/>
                <a:cs typeface="Carlito"/>
              </a:rPr>
              <a:t>Security</a:t>
            </a:r>
            <a:endParaRPr sz="44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1" y="947632"/>
            <a:ext cx="8534400" cy="543866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7020" algn="l"/>
              </a:tabLst>
            </a:pPr>
            <a:r>
              <a:rPr sz="2000" spc="-500" dirty="0" smtClean="0">
                <a:solidFill>
                  <a:srgbClr val="0AD0D9"/>
                </a:solidFill>
                <a:latin typeface="Arial"/>
                <a:cs typeface="Arial"/>
              </a:rPr>
              <a:t></a:t>
            </a:r>
            <a:r>
              <a:rPr sz="2000" spc="-500" dirty="0">
                <a:solidFill>
                  <a:srgbClr val="0AD0D9"/>
                </a:solidFill>
                <a:latin typeface="Arial"/>
                <a:cs typeface="Arial"/>
              </a:rPr>
              <a:t>	</a:t>
            </a:r>
            <a:r>
              <a:rPr sz="2000" b="1" spc="110" dirty="0">
                <a:latin typeface="Times New Roman"/>
                <a:cs typeface="Times New Roman"/>
              </a:rPr>
              <a:t>Authentication</a:t>
            </a:r>
            <a:endParaRPr sz="2000" dirty="0">
              <a:latin typeface="Times New Roman"/>
              <a:cs typeface="Times New Roman"/>
            </a:endParaRPr>
          </a:p>
          <a:p>
            <a:pPr marL="287020" marR="379730" algn="just">
              <a:spcBef>
                <a:spcPts val="475"/>
              </a:spcBef>
            </a:pPr>
            <a:r>
              <a:rPr sz="2000" spc="35" dirty="0">
                <a:latin typeface="Times New Roman"/>
                <a:cs typeface="Times New Roman"/>
              </a:rPr>
              <a:t>If a client connects to a web service, how do we identify the user? And is the  user authorized to use the service?</a:t>
            </a:r>
          </a:p>
          <a:p>
            <a:pPr marL="287020" algn="just">
              <a:spcBef>
                <a:spcPts val="190"/>
              </a:spcBef>
            </a:pPr>
            <a:r>
              <a:rPr sz="2000" spc="35" dirty="0">
                <a:latin typeface="Times New Roman"/>
                <a:cs typeface="Times New Roman"/>
              </a:rPr>
              <a:t>Following options can be considered but there is no clear consensus on a </a:t>
            </a:r>
            <a:r>
              <a:rPr sz="2000" spc="35" dirty="0" smtClean="0">
                <a:latin typeface="Times New Roman"/>
                <a:cs typeface="Times New Roman"/>
              </a:rPr>
              <a:t>strong</a:t>
            </a:r>
            <a:r>
              <a:rPr lang="en-IN" sz="2000" spc="35" dirty="0" smtClean="0">
                <a:latin typeface="Times New Roman"/>
                <a:cs typeface="Times New Roman"/>
              </a:rPr>
              <a:t> </a:t>
            </a:r>
            <a:r>
              <a:rPr sz="2000" spc="35" dirty="0" smtClean="0">
                <a:latin typeface="Times New Roman"/>
                <a:cs typeface="Times New Roman"/>
              </a:rPr>
              <a:t>authentication </a:t>
            </a:r>
            <a:r>
              <a:rPr sz="2000" spc="35" dirty="0">
                <a:latin typeface="Times New Roman"/>
                <a:cs typeface="Times New Roman"/>
              </a:rPr>
              <a:t>scheme</a:t>
            </a:r>
            <a:r>
              <a:rPr sz="2000" spc="35" dirty="0" smtClean="0">
                <a:latin typeface="Times New Roman"/>
                <a:cs typeface="Times New Roman"/>
              </a:rPr>
              <a:t>.</a:t>
            </a:r>
            <a:endParaRPr sz="2000" spc="35" dirty="0">
              <a:latin typeface="Times New Roman"/>
              <a:cs typeface="Times New Roman"/>
            </a:endParaRPr>
          </a:p>
          <a:p>
            <a:pPr marL="652780" marR="33020" indent="-247015" algn="just">
              <a:spcBef>
                <a:spcPts val="430"/>
              </a:spcBef>
              <a:tabLst>
                <a:tab pos="652780" algn="l"/>
              </a:tabLst>
            </a:pPr>
            <a:r>
              <a:rPr sz="2000" spc="35" dirty="0">
                <a:latin typeface="Times New Roman"/>
                <a:cs typeface="Times New Roman"/>
              </a:rPr>
              <a:t>	</a:t>
            </a:r>
            <a:r>
              <a:rPr sz="2000" spc="60" dirty="0">
                <a:latin typeface="Times New Roman"/>
                <a:cs typeface="Times New Roman"/>
              </a:rPr>
              <a:t>HTTP includes built-in support for Basic and Digest authentication, and services can  therefore be protected in much the same manner as HTML documents are currently  protected.</a:t>
            </a:r>
            <a:endParaRPr lang="en-IN" sz="2000" spc="60" dirty="0">
              <a:latin typeface="Times New Roman"/>
              <a:cs typeface="Times New Roman"/>
            </a:endParaRPr>
          </a:p>
          <a:p>
            <a:pPr marL="652780" marR="5080" indent="-247015" algn="just">
              <a:lnSpc>
                <a:spcPct val="100000"/>
              </a:lnSpc>
              <a:spcBef>
                <a:spcPts val="95"/>
              </a:spcBef>
              <a:buClr>
                <a:srgbClr val="0E6EC5"/>
              </a:buClr>
              <a:buSzPct val="84375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lang="en-US" sz="2000" spc="-10" dirty="0">
                <a:latin typeface="Times New Roman"/>
                <a:cs typeface="Times New Roman"/>
              </a:rPr>
              <a:t>SOAP </a:t>
            </a:r>
            <a:r>
              <a:rPr lang="en-US" sz="2000" spc="35" dirty="0">
                <a:latin typeface="Times New Roman"/>
                <a:cs typeface="Times New Roman"/>
              </a:rPr>
              <a:t>Security </a:t>
            </a:r>
            <a:r>
              <a:rPr lang="en-US" sz="2000" spc="30" dirty="0">
                <a:latin typeface="Times New Roman"/>
                <a:cs typeface="Times New Roman"/>
              </a:rPr>
              <a:t>Extensions: Digital </a:t>
            </a:r>
            <a:r>
              <a:rPr lang="en-US" sz="2000" spc="50" dirty="0">
                <a:latin typeface="Times New Roman"/>
                <a:cs typeface="Times New Roman"/>
              </a:rPr>
              <a:t>Signature </a:t>
            </a:r>
            <a:r>
              <a:rPr lang="en-US" sz="2000" spc="5" dirty="0">
                <a:latin typeface="Times New Roman"/>
                <a:cs typeface="Times New Roman"/>
              </a:rPr>
              <a:t>(SOAP-DSIG). </a:t>
            </a:r>
            <a:r>
              <a:rPr lang="en-US" sz="2000" spc="-20" dirty="0">
                <a:latin typeface="Times New Roman"/>
                <a:cs typeface="Times New Roman"/>
              </a:rPr>
              <a:t>DSIG </a:t>
            </a:r>
            <a:r>
              <a:rPr lang="en-US" sz="2000" spc="20" dirty="0">
                <a:latin typeface="Times New Roman"/>
                <a:cs typeface="Times New Roman"/>
              </a:rPr>
              <a:t>leverages </a:t>
            </a:r>
            <a:r>
              <a:rPr lang="en-US" sz="2000" spc="45" dirty="0">
                <a:latin typeface="Times New Roman"/>
                <a:cs typeface="Times New Roman"/>
              </a:rPr>
              <a:t>public  </a:t>
            </a:r>
            <a:r>
              <a:rPr lang="en-US" sz="2000" spc="10" dirty="0">
                <a:latin typeface="Times New Roman"/>
                <a:cs typeface="Times New Roman"/>
              </a:rPr>
              <a:t>key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cryptography</a:t>
            </a:r>
            <a:r>
              <a:rPr lang="en-US" sz="2000" spc="-25" dirty="0">
                <a:latin typeface="Times New Roman"/>
                <a:cs typeface="Times New Roman"/>
              </a:rPr>
              <a:t> </a:t>
            </a:r>
            <a:r>
              <a:rPr lang="en-US" sz="2000" spc="75" dirty="0">
                <a:latin typeface="Times New Roman"/>
                <a:cs typeface="Times New Roman"/>
              </a:rPr>
              <a:t>to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digitally</a:t>
            </a:r>
            <a:r>
              <a:rPr lang="en-US" sz="2000" spc="-60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sign</a:t>
            </a:r>
            <a:r>
              <a:rPr lang="en-US" sz="2000" spc="-2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SOAP</a:t>
            </a:r>
            <a:r>
              <a:rPr lang="en-US" sz="2000" spc="-25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messages.</a:t>
            </a:r>
            <a:r>
              <a:rPr lang="en-US" sz="2000" spc="-3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This</a:t>
            </a:r>
            <a:r>
              <a:rPr lang="en-US" sz="2000" spc="-7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enables</a:t>
            </a:r>
            <a:r>
              <a:rPr lang="en-US" sz="2000" spc="-30" dirty="0">
                <a:latin typeface="Times New Roman"/>
                <a:cs typeface="Times New Roman"/>
              </a:rPr>
              <a:t> </a:t>
            </a:r>
            <a:r>
              <a:rPr lang="en-US" sz="2000" spc="95" dirty="0">
                <a:latin typeface="Times New Roman"/>
                <a:cs typeface="Times New Roman"/>
              </a:rPr>
              <a:t>the</a:t>
            </a:r>
            <a:r>
              <a:rPr lang="en-US" sz="2000" spc="-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client</a:t>
            </a:r>
            <a:r>
              <a:rPr lang="en-US" sz="2000" spc="-65" dirty="0">
                <a:latin typeface="Times New Roman"/>
                <a:cs typeface="Times New Roman"/>
              </a:rPr>
              <a:t> </a:t>
            </a:r>
            <a:r>
              <a:rPr lang="en-US" sz="2000" spc="70" dirty="0">
                <a:latin typeface="Times New Roman"/>
                <a:cs typeface="Times New Roman"/>
              </a:rPr>
              <a:t>or</a:t>
            </a:r>
            <a:r>
              <a:rPr lang="en-US" sz="2000" spc="-85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server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75" dirty="0">
                <a:latin typeface="Times New Roman"/>
                <a:cs typeface="Times New Roman"/>
              </a:rPr>
              <a:t>to  </a:t>
            </a:r>
            <a:r>
              <a:rPr lang="en-US" sz="2000" spc="40" dirty="0">
                <a:latin typeface="Times New Roman"/>
                <a:cs typeface="Times New Roman"/>
              </a:rPr>
              <a:t>validate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95" dirty="0">
                <a:latin typeface="Times New Roman"/>
                <a:cs typeface="Times New Roman"/>
              </a:rPr>
              <a:t>the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identity</a:t>
            </a:r>
            <a:r>
              <a:rPr lang="en-US" sz="2000" spc="-6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of</a:t>
            </a:r>
            <a:r>
              <a:rPr lang="en-US" sz="2000" spc="30" dirty="0">
                <a:latin typeface="Times New Roman"/>
                <a:cs typeface="Times New Roman"/>
              </a:rPr>
              <a:t> </a:t>
            </a:r>
            <a:r>
              <a:rPr lang="en-US" sz="2000" spc="95" dirty="0">
                <a:latin typeface="Times New Roman"/>
                <a:cs typeface="Times New Roman"/>
              </a:rPr>
              <a:t>the</a:t>
            </a:r>
            <a:r>
              <a:rPr lang="en-US" sz="2000" spc="-85" dirty="0">
                <a:latin typeface="Times New Roman"/>
                <a:cs typeface="Times New Roman"/>
              </a:rPr>
              <a:t> </a:t>
            </a:r>
            <a:r>
              <a:rPr lang="en-US" sz="2000" spc="85" dirty="0">
                <a:latin typeface="Times New Roman"/>
                <a:cs typeface="Times New Roman"/>
              </a:rPr>
              <a:t>other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party.</a:t>
            </a:r>
            <a:endParaRPr lang="en-US" sz="2000" dirty="0">
              <a:latin typeface="Times New Roman"/>
              <a:cs typeface="Times New Roman"/>
            </a:endParaRPr>
          </a:p>
          <a:p>
            <a:pPr marL="652780" marR="34290" indent="-247015" algn="just">
              <a:lnSpc>
                <a:spcPct val="100000"/>
              </a:lnSpc>
              <a:spcBef>
                <a:spcPts val="385"/>
              </a:spcBef>
              <a:buClr>
                <a:srgbClr val="0E6EC5"/>
              </a:buClr>
              <a:buSzPct val="84375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lang="en-US" sz="2000" spc="60" dirty="0">
                <a:latin typeface="Times New Roman"/>
                <a:cs typeface="Times New Roman"/>
              </a:rPr>
              <a:t>The </a:t>
            </a:r>
            <a:r>
              <a:rPr lang="en-US" sz="2000" spc="65" dirty="0">
                <a:latin typeface="Times New Roman"/>
                <a:cs typeface="Times New Roman"/>
              </a:rPr>
              <a:t>Organization </a:t>
            </a:r>
            <a:r>
              <a:rPr lang="en-US" sz="2000" spc="25" dirty="0">
                <a:latin typeface="Times New Roman"/>
                <a:cs typeface="Times New Roman"/>
              </a:rPr>
              <a:t>for </a:t>
            </a:r>
            <a:r>
              <a:rPr lang="en-US" sz="2000" spc="95" dirty="0">
                <a:latin typeface="Times New Roman"/>
                <a:cs typeface="Times New Roman"/>
              </a:rPr>
              <a:t>the </a:t>
            </a:r>
            <a:r>
              <a:rPr lang="en-US" sz="2000" spc="55" dirty="0">
                <a:latin typeface="Times New Roman"/>
                <a:cs typeface="Times New Roman"/>
              </a:rPr>
              <a:t>Advancement </a:t>
            </a:r>
            <a:r>
              <a:rPr lang="en-US" sz="2000" spc="10" dirty="0">
                <a:latin typeface="Times New Roman"/>
                <a:cs typeface="Times New Roman"/>
              </a:rPr>
              <a:t>of </a:t>
            </a:r>
            <a:r>
              <a:rPr lang="en-US" sz="2000" spc="65" dirty="0">
                <a:latin typeface="Times New Roman"/>
                <a:cs typeface="Times New Roman"/>
              </a:rPr>
              <a:t>Structured Information </a:t>
            </a:r>
            <a:r>
              <a:rPr lang="en-US" sz="2000" spc="60" dirty="0">
                <a:latin typeface="Times New Roman"/>
                <a:cs typeface="Times New Roman"/>
              </a:rPr>
              <a:t>Standards  </a:t>
            </a:r>
            <a:r>
              <a:rPr lang="en-US" sz="2000" spc="-10" dirty="0">
                <a:latin typeface="Times New Roman"/>
                <a:cs typeface="Times New Roman"/>
              </a:rPr>
              <a:t>(OASIS) </a:t>
            </a:r>
            <a:r>
              <a:rPr lang="en-US" sz="2000" spc="10" dirty="0">
                <a:latin typeface="Times New Roman"/>
                <a:cs typeface="Times New Roman"/>
              </a:rPr>
              <a:t>is </a:t>
            </a:r>
            <a:r>
              <a:rPr lang="en-US" sz="2000" spc="40" dirty="0">
                <a:latin typeface="Times New Roman"/>
                <a:cs typeface="Times New Roman"/>
              </a:rPr>
              <a:t>working </a:t>
            </a:r>
            <a:r>
              <a:rPr lang="en-US" sz="2000" spc="95" dirty="0">
                <a:latin typeface="Times New Roman"/>
                <a:cs typeface="Times New Roman"/>
              </a:rPr>
              <a:t>on the </a:t>
            </a:r>
            <a:r>
              <a:rPr lang="en-US" sz="2000" spc="35" dirty="0">
                <a:latin typeface="Times New Roman"/>
                <a:cs typeface="Times New Roman"/>
              </a:rPr>
              <a:t>Security </a:t>
            </a:r>
            <a:r>
              <a:rPr lang="en-US" sz="2000" spc="40" dirty="0">
                <a:latin typeface="Times New Roman"/>
                <a:cs typeface="Times New Roman"/>
              </a:rPr>
              <a:t>Assertion </a:t>
            </a:r>
            <a:r>
              <a:rPr lang="en-US" sz="2000" spc="60" dirty="0">
                <a:latin typeface="Times New Roman"/>
                <a:cs typeface="Times New Roman"/>
              </a:rPr>
              <a:t>Markup </a:t>
            </a:r>
            <a:r>
              <a:rPr lang="en-US" sz="2000" spc="40" dirty="0">
                <a:latin typeface="Times New Roman"/>
                <a:cs typeface="Times New Roman"/>
              </a:rPr>
              <a:t>Language </a:t>
            </a:r>
            <a:r>
              <a:rPr lang="en-US" sz="2000" spc="-30" dirty="0">
                <a:latin typeface="Times New Roman"/>
                <a:cs typeface="Times New Roman"/>
              </a:rPr>
              <a:t>(SAML, </a:t>
            </a:r>
            <a:r>
              <a:rPr lang="en-US" sz="2000" spc="40" dirty="0">
                <a:latin typeface="Times New Roman"/>
                <a:cs typeface="Times New Roman"/>
              </a:rPr>
              <a:t>It </a:t>
            </a:r>
            <a:r>
              <a:rPr lang="en-US" sz="2000" spc="10" dirty="0">
                <a:latin typeface="Times New Roman"/>
                <a:cs typeface="Times New Roman"/>
              </a:rPr>
              <a:t>is </a:t>
            </a:r>
            <a:r>
              <a:rPr lang="en-US" sz="2000" spc="90" dirty="0">
                <a:latin typeface="Times New Roman"/>
                <a:cs typeface="Times New Roman"/>
              </a:rPr>
              <a:t>an  </a:t>
            </a:r>
            <a:r>
              <a:rPr lang="en-US" sz="2000" spc="15" dirty="0">
                <a:latin typeface="Times New Roman"/>
                <a:cs typeface="Times New Roman"/>
              </a:rPr>
              <a:t>XML-based </a:t>
            </a:r>
            <a:r>
              <a:rPr lang="en-US" sz="2000" spc="80" dirty="0">
                <a:latin typeface="Times New Roman"/>
                <a:cs typeface="Times New Roman"/>
              </a:rPr>
              <a:t>open standard data </a:t>
            </a:r>
            <a:r>
              <a:rPr lang="en-US" sz="2000" spc="65" dirty="0">
                <a:latin typeface="Times New Roman"/>
                <a:cs typeface="Times New Roman"/>
              </a:rPr>
              <a:t>format </a:t>
            </a:r>
            <a:r>
              <a:rPr lang="en-US" sz="2000" spc="25" dirty="0">
                <a:latin typeface="Times New Roman"/>
                <a:cs typeface="Times New Roman"/>
              </a:rPr>
              <a:t>for </a:t>
            </a:r>
            <a:r>
              <a:rPr lang="en-US" sz="2000" spc="45" dirty="0">
                <a:latin typeface="Times New Roman"/>
                <a:cs typeface="Times New Roman"/>
              </a:rPr>
              <a:t>exchanging </a:t>
            </a:r>
            <a:r>
              <a:rPr lang="en-US" sz="2000" spc="80" dirty="0">
                <a:latin typeface="Times New Roman"/>
                <a:cs typeface="Times New Roman"/>
              </a:rPr>
              <a:t>authentication </a:t>
            </a:r>
            <a:r>
              <a:rPr lang="en-US" sz="2000" spc="95" dirty="0">
                <a:latin typeface="Times New Roman"/>
                <a:cs typeface="Times New Roman"/>
              </a:rPr>
              <a:t>and  </a:t>
            </a:r>
            <a:r>
              <a:rPr lang="en-US" sz="2000" spc="75" dirty="0">
                <a:latin typeface="Times New Roman"/>
                <a:cs typeface="Times New Roman"/>
              </a:rPr>
              <a:t>authorization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80" dirty="0">
                <a:latin typeface="Times New Roman"/>
                <a:cs typeface="Times New Roman"/>
              </a:rPr>
              <a:t>data</a:t>
            </a:r>
            <a:r>
              <a:rPr lang="en-US" sz="2000" spc="-30" dirty="0">
                <a:latin typeface="Times New Roman"/>
                <a:cs typeface="Times New Roman"/>
              </a:rPr>
              <a:t> </a:t>
            </a:r>
            <a:r>
              <a:rPr lang="en-US" sz="2000" spc="65" dirty="0">
                <a:latin typeface="Times New Roman"/>
                <a:cs typeface="Times New Roman"/>
              </a:rPr>
              <a:t>between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parties,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65" dirty="0">
                <a:latin typeface="Times New Roman"/>
                <a:cs typeface="Times New Roman"/>
              </a:rPr>
              <a:t>in</a:t>
            </a:r>
            <a:r>
              <a:rPr lang="en-US" sz="2000" spc="-30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particular,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spc="65" dirty="0">
                <a:latin typeface="Times New Roman"/>
                <a:cs typeface="Times New Roman"/>
              </a:rPr>
              <a:t>between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90" dirty="0">
                <a:latin typeface="Times New Roman"/>
                <a:cs typeface="Times New Roman"/>
              </a:rPr>
              <a:t>an</a:t>
            </a:r>
            <a:r>
              <a:rPr lang="en-US" sz="2000" spc="-2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identity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45" dirty="0">
                <a:latin typeface="Times New Roman"/>
                <a:cs typeface="Times New Roman"/>
              </a:rPr>
              <a:t>provider</a:t>
            </a:r>
            <a:r>
              <a:rPr lang="en-US" sz="2000" spc="-70" dirty="0">
                <a:latin typeface="Times New Roman"/>
                <a:cs typeface="Times New Roman"/>
              </a:rPr>
              <a:t> </a:t>
            </a:r>
            <a:r>
              <a:rPr lang="en-US" sz="2000" spc="95" dirty="0">
                <a:latin typeface="Times New Roman"/>
                <a:cs typeface="Times New Roman"/>
              </a:rPr>
              <a:t>and</a:t>
            </a:r>
            <a:r>
              <a:rPr lang="en-US" sz="2000" spc="-15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  </a:t>
            </a:r>
            <a:r>
              <a:rPr lang="en-US" sz="2000" spc="25" dirty="0">
                <a:latin typeface="Times New Roman"/>
                <a:cs typeface="Times New Roman"/>
              </a:rPr>
              <a:t>service</a:t>
            </a:r>
            <a:r>
              <a:rPr lang="en-US" sz="2000" spc="-70" dirty="0">
                <a:latin typeface="Times New Roman"/>
                <a:cs typeface="Times New Roman"/>
              </a:rPr>
              <a:t> </a:t>
            </a:r>
            <a:r>
              <a:rPr lang="en-US" sz="2000" spc="45" dirty="0">
                <a:latin typeface="Times New Roman"/>
                <a:cs typeface="Times New Roman"/>
              </a:rPr>
              <a:t>provider).</a:t>
            </a:r>
            <a:endParaRPr lang="en-US" sz="2000" dirty="0">
              <a:latin typeface="Times New Roman"/>
              <a:cs typeface="Times New Roman"/>
            </a:endParaRPr>
          </a:p>
          <a:p>
            <a:pPr marL="652780" marR="33020" indent="-247015">
              <a:lnSpc>
                <a:spcPts val="1730"/>
              </a:lnSpc>
              <a:spcBef>
                <a:spcPts val="430"/>
              </a:spcBef>
              <a:tabLst>
                <a:tab pos="65278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05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07915" y="168362"/>
            <a:ext cx="6328177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0" spc="-5" dirty="0">
                <a:latin typeface="Carlito"/>
                <a:cs typeface="Carlito"/>
              </a:rPr>
              <a:t>Security</a:t>
            </a:r>
            <a:r>
              <a:rPr sz="5000" b="0" spc="-65" dirty="0">
                <a:latin typeface="Carlito"/>
                <a:cs typeface="Carlito"/>
              </a:rPr>
              <a:t> </a:t>
            </a:r>
            <a:r>
              <a:rPr sz="5000" b="0" spc="-20" dirty="0">
                <a:latin typeface="Carlito"/>
                <a:cs typeface="Carlito"/>
              </a:rPr>
              <a:t>cont…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236" y="1055948"/>
            <a:ext cx="8039734" cy="19101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tabLst>
                <a:tab pos="287020" algn="l"/>
              </a:tabLst>
            </a:pPr>
            <a:r>
              <a:rPr sz="2000" spc="-434" dirty="0">
                <a:solidFill>
                  <a:srgbClr val="0AD0D9"/>
                </a:solidFill>
                <a:latin typeface="Arial"/>
                <a:cs typeface="Arial"/>
              </a:rPr>
              <a:t>	</a:t>
            </a:r>
            <a:r>
              <a:rPr sz="2000" b="1" spc="75" dirty="0">
                <a:latin typeface="Times New Roman"/>
                <a:cs typeface="Times New Roman"/>
              </a:rPr>
              <a:t>Network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60" dirty="0">
                <a:latin typeface="Times New Roman"/>
                <a:cs typeface="Times New Roman"/>
              </a:rPr>
              <a:t>Security</a:t>
            </a:r>
            <a:endParaRPr sz="2000" dirty="0">
              <a:latin typeface="Times New Roman"/>
              <a:cs typeface="Times New Roman"/>
            </a:endParaRPr>
          </a:p>
          <a:p>
            <a:pPr marL="287020" marR="86360" algn="just">
              <a:lnSpc>
                <a:spcPct val="100000"/>
              </a:lnSpc>
              <a:spcBef>
                <a:spcPts val="430"/>
              </a:spcBef>
            </a:pPr>
            <a:r>
              <a:rPr sz="2000" spc="65" dirty="0">
                <a:latin typeface="Times New Roman"/>
                <a:cs typeface="Times New Roman"/>
              </a:rPr>
              <a:t>There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is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currently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no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easy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answer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this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problem,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it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has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been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the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subject  </a:t>
            </a:r>
            <a:r>
              <a:rPr sz="2000" spc="15" dirty="0">
                <a:latin typeface="Times New Roman"/>
                <a:cs typeface="Times New Roman"/>
              </a:rPr>
              <a:t>of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much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debate.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For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now,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you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are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truly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intent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filtering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out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SOAP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or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XML-  </a:t>
            </a:r>
            <a:r>
              <a:rPr sz="2000" spc="-20" dirty="0">
                <a:latin typeface="Times New Roman"/>
                <a:cs typeface="Times New Roman"/>
              </a:rPr>
              <a:t>RPC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messages,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one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possibility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filter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out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all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HTTP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POST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requests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that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set  </a:t>
            </a:r>
            <a:r>
              <a:rPr sz="2000" spc="85" dirty="0">
                <a:latin typeface="Times New Roman"/>
                <a:cs typeface="Times New Roman"/>
              </a:rPr>
              <a:t>their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content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type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text/xml.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078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8950" y="219826"/>
            <a:ext cx="80899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How </a:t>
            </a:r>
            <a:r>
              <a:rPr sz="3600" spc="-50" dirty="0"/>
              <a:t>Web </a:t>
            </a:r>
            <a:r>
              <a:rPr sz="3600" dirty="0"/>
              <a:t>Service is </a:t>
            </a:r>
            <a:r>
              <a:rPr sz="3600" spc="-10" dirty="0"/>
              <a:t>implemented</a:t>
            </a:r>
            <a:r>
              <a:rPr sz="3600" spc="25" dirty="0"/>
              <a:t> </a:t>
            </a:r>
            <a:r>
              <a:rPr sz="3600" dirty="0"/>
              <a:t>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0495" y="1171166"/>
            <a:ext cx="2830195" cy="144655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35" dirty="0">
                <a:latin typeface="Times New Roman"/>
                <a:cs typeface="Times New Roman"/>
              </a:rPr>
              <a:t>Build </a:t>
            </a:r>
            <a:r>
              <a:rPr sz="2600" spc="160" dirty="0">
                <a:latin typeface="Times New Roman"/>
                <a:cs typeface="Times New Roman"/>
              </a:rPr>
              <a:t>and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spc="40" dirty="0">
                <a:latin typeface="Times New Roman"/>
                <a:cs typeface="Times New Roman"/>
              </a:rPr>
              <a:t>Publish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80" dirty="0">
                <a:latin typeface="Times New Roman"/>
                <a:cs typeface="Times New Roman"/>
              </a:rPr>
              <a:t>Find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spc="50" dirty="0">
                <a:latin typeface="Times New Roman"/>
                <a:cs typeface="Times New Roman"/>
              </a:rPr>
              <a:t>Bind </a:t>
            </a:r>
            <a:r>
              <a:rPr sz="2600" spc="160" dirty="0">
                <a:latin typeface="Times New Roman"/>
                <a:cs typeface="Times New Roman"/>
              </a:rPr>
              <a:t>and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50" dirty="0">
                <a:latin typeface="Times New Roman"/>
                <a:cs typeface="Times New Roman"/>
              </a:rPr>
              <a:t>Invoke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5400" y="2743200"/>
            <a:ext cx="6477000" cy="3154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250283"/>
            <a:ext cx="7559548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0" dirty="0"/>
              <a:t>Web </a:t>
            </a:r>
            <a:r>
              <a:rPr sz="3200" dirty="0"/>
              <a:t>Service </a:t>
            </a:r>
            <a:r>
              <a:rPr sz="3200" spc="-10" dirty="0"/>
              <a:t>Implementation</a:t>
            </a:r>
            <a:r>
              <a:rPr sz="3200" spc="10" dirty="0"/>
              <a:t> </a:t>
            </a:r>
            <a:r>
              <a:rPr sz="3200" spc="-10" dirty="0"/>
              <a:t>Cont…</a:t>
            </a:r>
            <a:endParaRPr sz="3200" dirty="0"/>
          </a:p>
        </p:txBody>
      </p:sp>
      <p:sp>
        <p:nvSpPr>
          <p:cNvPr id="9" name="object 9"/>
          <p:cNvSpPr txBox="1"/>
          <p:nvPr/>
        </p:nvSpPr>
        <p:spPr>
          <a:xfrm>
            <a:off x="568686" y="1001631"/>
            <a:ext cx="7950834" cy="44377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spcBef>
                <a:spcPts val="105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b="1" spc="60" dirty="0">
                <a:latin typeface="Times New Roman"/>
                <a:cs typeface="Times New Roman"/>
              </a:rPr>
              <a:t>Pre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spc="114" dirty="0">
                <a:latin typeface="Times New Roman"/>
                <a:cs typeface="Times New Roman"/>
              </a:rPr>
              <a:t>Conditions</a:t>
            </a:r>
            <a:endParaRPr sz="2000" dirty="0">
              <a:latin typeface="Times New Roman"/>
              <a:cs typeface="Times New Roman"/>
            </a:endParaRPr>
          </a:p>
          <a:p>
            <a:pPr marL="709295" lvl="1" indent="-304165">
              <a:spcBef>
                <a:spcPts val="10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709295" algn="l"/>
                <a:tab pos="709930" algn="l"/>
              </a:tabLst>
            </a:pPr>
            <a:r>
              <a:rPr sz="2000" spc="45" dirty="0">
                <a:latin typeface="Times New Roman"/>
                <a:cs typeface="Times New Roman"/>
              </a:rPr>
              <a:t>No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one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be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able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use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your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service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buClr>
                <a:srgbClr val="0AD0D9"/>
              </a:buClr>
              <a:buSzPct val="9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b="1" spc="75" dirty="0">
                <a:latin typeface="Times New Roman"/>
                <a:cs typeface="Times New Roman"/>
              </a:rPr>
              <a:t>Step </a:t>
            </a:r>
            <a:r>
              <a:rPr sz="2000" b="1" spc="-270" dirty="0">
                <a:latin typeface="Times New Roman"/>
                <a:cs typeface="Times New Roman"/>
              </a:rPr>
              <a:t>1 </a:t>
            </a:r>
            <a:r>
              <a:rPr sz="2000" b="1" spc="60" dirty="0">
                <a:latin typeface="Times New Roman"/>
                <a:cs typeface="Times New Roman"/>
              </a:rPr>
              <a:t>:Build </a:t>
            </a:r>
            <a:r>
              <a:rPr sz="2000" b="1" spc="120" dirty="0">
                <a:latin typeface="Times New Roman"/>
                <a:cs typeface="Times New Roman"/>
              </a:rPr>
              <a:t>and</a:t>
            </a:r>
            <a:r>
              <a:rPr sz="2000" b="1" spc="-330" dirty="0">
                <a:latin typeface="Times New Roman"/>
                <a:cs typeface="Times New Roman"/>
              </a:rPr>
              <a:t> </a:t>
            </a:r>
            <a:r>
              <a:rPr sz="2000" b="1" spc="114" dirty="0">
                <a:latin typeface="Times New Roman"/>
                <a:cs typeface="Times New Roman"/>
              </a:rPr>
              <a:t>Publish</a:t>
            </a:r>
            <a:endParaRPr sz="2000" dirty="0">
              <a:latin typeface="Times New Roman"/>
              <a:cs typeface="Times New Roman"/>
            </a:endParaRPr>
          </a:p>
          <a:p>
            <a:pPr marL="652780" lvl="1" indent="-247650">
              <a:buClr>
                <a:srgbClr val="0E6EC5"/>
              </a:buClr>
              <a:buSzPct val="85000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000" i="1" spc="-45" dirty="0">
                <a:latin typeface="Trebuchet MS"/>
                <a:cs typeface="Trebuchet MS"/>
              </a:rPr>
              <a:t>Build</a:t>
            </a:r>
            <a:endParaRPr sz="2000" dirty="0">
              <a:latin typeface="Trebuchet MS"/>
              <a:cs typeface="Trebuchet MS"/>
            </a:endParaRPr>
          </a:p>
          <a:p>
            <a:pPr marL="927100" lvl="2" indent="-247650">
              <a:spcBef>
                <a:spcPts val="10"/>
              </a:spcBef>
              <a:buClr>
                <a:srgbClr val="009DD9"/>
              </a:buClr>
              <a:buSzPct val="69444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55" dirty="0">
                <a:latin typeface="Times New Roman"/>
                <a:cs typeface="Times New Roman"/>
              </a:rPr>
              <a:t>Create </a:t>
            </a:r>
            <a:r>
              <a:rPr sz="2000" spc="45" dirty="0">
                <a:latin typeface="Times New Roman"/>
                <a:cs typeface="Times New Roman"/>
              </a:rPr>
              <a:t>your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application</a:t>
            </a:r>
            <a:endParaRPr sz="2000" dirty="0">
              <a:latin typeface="Times New Roman"/>
              <a:cs typeface="Times New Roman"/>
            </a:endParaRPr>
          </a:p>
          <a:p>
            <a:pPr marL="927100" lvl="2" indent="-247650">
              <a:buClr>
                <a:srgbClr val="009DD9"/>
              </a:buClr>
              <a:buSzPct val="69444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55" dirty="0">
                <a:latin typeface="Times New Roman"/>
                <a:cs typeface="Times New Roman"/>
              </a:rPr>
              <a:t>Create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your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contract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file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(WSDL)</a:t>
            </a:r>
            <a:endParaRPr sz="2000" dirty="0">
              <a:latin typeface="Times New Roman"/>
              <a:cs typeface="Times New Roman"/>
            </a:endParaRPr>
          </a:p>
          <a:p>
            <a:pPr marL="652780" lvl="1" indent="-247650">
              <a:buClr>
                <a:srgbClr val="0E6EC5"/>
              </a:buClr>
              <a:buSzPct val="85000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000" i="1" spc="-30" dirty="0">
                <a:latin typeface="Trebuchet MS"/>
                <a:cs typeface="Trebuchet MS"/>
              </a:rPr>
              <a:t>Publish</a:t>
            </a:r>
            <a:endParaRPr sz="2000" dirty="0">
              <a:latin typeface="Trebuchet MS"/>
              <a:cs typeface="Trebuchet MS"/>
            </a:endParaRPr>
          </a:p>
          <a:p>
            <a:pPr marL="927100" lvl="2" indent="-247650">
              <a:spcBef>
                <a:spcPts val="5"/>
              </a:spcBef>
              <a:buClr>
                <a:srgbClr val="009DD9"/>
              </a:buClr>
              <a:buSzPct val="69444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35" dirty="0">
                <a:latin typeface="Times New Roman"/>
                <a:cs typeface="Times New Roman"/>
              </a:rPr>
              <a:t>Register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your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application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a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web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service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onto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any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registry</a:t>
            </a:r>
            <a:endParaRPr sz="2000" dirty="0">
              <a:latin typeface="Times New Roman"/>
              <a:cs typeface="Times New Roman"/>
            </a:endParaRPr>
          </a:p>
          <a:p>
            <a:pPr marL="927100" lvl="2" indent="-247650">
              <a:buClr>
                <a:srgbClr val="009DD9"/>
              </a:buClr>
              <a:buSzPct val="69444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40" dirty="0">
                <a:latin typeface="Times New Roman"/>
                <a:cs typeface="Times New Roman"/>
              </a:rPr>
              <a:t>This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process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happens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UDDI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using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separate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SOAP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request</a:t>
            </a:r>
            <a:endParaRPr sz="2000" dirty="0">
              <a:latin typeface="Times New Roman"/>
              <a:cs typeface="Times New Roman"/>
            </a:endParaRPr>
          </a:p>
          <a:p>
            <a:pPr marL="927100" marR="5080" lvl="2" indent="-247015">
              <a:spcBef>
                <a:spcPts val="434"/>
              </a:spcBef>
              <a:buClr>
                <a:srgbClr val="009DD9"/>
              </a:buClr>
              <a:buSzPct val="69444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40" dirty="0">
                <a:latin typeface="Times New Roman"/>
                <a:cs typeface="Times New Roman"/>
              </a:rPr>
              <a:t>This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process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useful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only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your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web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service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should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be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accessible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using  </a:t>
            </a:r>
            <a:r>
              <a:rPr sz="2000" spc="90" dirty="0">
                <a:latin typeface="Times New Roman"/>
                <a:cs typeface="Times New Roman"/>
              </a:rPr>
              <a:t>Internet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buClr>
                <a:srgbClr val="0AD0D9"/>
              </a:buClr>
              <a:buSzPct val="9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b="1" spc="110" dirty="0">
                <a:latin typeface="Times New Roman"/>
                <a:cs typeface="Times New Roman"/>
              </a:rPr>
              <a:t>Post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spc="135" dirty="0">
                <a:latin typeface="Times New Roman"/>
                <a:cs typeface="Times New Roman"/>
              </a:rPr>
              <a:t>conditions</a:t>
            </a:r>
            <a:endParaRPr sz="2000" dirty="0">
              <a:latin typeface="Times New Roman"/>
              <a:cs typeface="Times New Roman"/>
            </a:endParaRPr>
          </a:p>
          <a:p>
            <a:pPr marL="652780" marR="58419" lvl="1" indent="-247650">
              <a:spcBef>
                <a:spcPts val="480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000" spc="-25" dirty="0">
                <a:latin typeface="Times New Roman"/>
                <a:cs typeface="Times New Roman"/>
              </a:rPr>
              <a:t>Your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web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will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be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available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Public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(If </a:t>
            </a:r>
            <a:r>
              <a:rPr sz="2000" spc="80" dirty="0">
                <a:latin typeface="Times New Roman"/>
                <a:cs typeface="Times New Roman"/>
              </a:rPr>
              <a:t>published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any  registry)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or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will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be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accessible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intranet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users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010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19200" y="-180358"/>
            <a:ext cx="7175500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Web </a:t>
            </a:r>
            <a:r>
              <a:rPr spc="-5" dirty="0"/>
              <a:t>Service </a:t>
            </a:r>
            <a:r>
              <a:rPr spc="-10" dirty="0"/>
              <a:t>Implementation</a:t>
            </a:r>
            <a:r>
              <a:rPr spc="80" dirty="0"/>
              <a:t> </a:t>
            </a:r>
            <a:r>
              <a:rPr spc="-15" dirty="0"/>
              <a:t>Cont…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457200" y="1600203"/>
            <a:ext cx="8229600" cy="4505079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1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pc="75" dirty="0"/>
              <a:t>Pre</a:t>
            </a:r>
            <a:r>
              <a:rPr spc="-100" dirty="0"/>
              <a:t> </a:t>
            </a:r>
            <a:r>
              <a:rPr spc="140" dirty="0"/>
              <a:t>Conditions</a:t>
            </a:r>
          </a:p>
          <a:p>
            <a:pPr marL="652780" marR="634365" lvl="1" indent="-247650">
              <a:lnSpc>
                <a:spcPct val="100000"/>
              </a:lnSpc>
              <a:spcBef>
                <a:spcPts val="509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713740" algn="l"/>
                <a:tab pos="714375" algn="l"/>
              </a:tabLst>
            </a:pPr>
            <a:r>
              <a:rPr dirty="0"/>
              <a:t>	</a:t>
            </a:r>
            <a:r>
              <a:rPr sz="2000" spc="75" dirty="0">
                <a:latin typeface="Times New Roman"/>
                <a:cs typeface="Times New Roman"/>
              </a:rPr>
              <a:t>The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user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needs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access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but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not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aware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of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  </a:t>
            </a:r>
            <a:r>
              <a:rPr sz="2000" spc="60" dirty="0">
                <a:latin typeface="Times New Roman"/>
                <a:cs typeface="Times New Roman"/>
              </a:rPr>
              <a:t>details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4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pc="90" dirty="0"/>
              <a:t>Step </a:t>
            </a:r>
            <a:r>
              <a:rPr spc="-40" dirty="0"/>
              <a:t>2</a:t>
            </a:r>
            <a:r>
              <a:rPr spc="-215" dirty="0"/>
              <a:t> </a:t>
            </a:r>
            <a:r>
              <a:rPr spc="45" dirty="0"/>
              <a:t>:Find</a:t>
            </a:r>
          </a:p>
          <a:p>
            <a:pPr marL="6527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70" dirty="0">
                <a:latin typeface="Times New Roman"/>
                <a:cs typeface="Times New Roman"/>
              </a:rPr>
              <a:t>Find</a:t>
            </a:r>
            <a:endParaRPr sz="2400">
              <a:latin typeface="Times New Roman"/>
              <a:cs typeface="Times New Roman"/>
            </a:endParaRPr>
          </a:p>
          <a:p>
            <a:pPr marL="927100" lvl="2" indent="-247650">
              <a:lnSpc>
                <a:spcPct val="100000"/>
              </a:lnSpc>
              <a:spcBef>
                <a:spcPts val="509"/>
              </a:spcBef>
              <a:buClr>
                <a:srgbClr val="009DD9"/>
              </a:buClr>
              <a:buSzPct val="70000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50" dirty="0">
                <a:latin typeface="Times New Roman"/>
                <a:cs typeface="Times New Roman"/>
              </a:rPr>
              <a:t>Search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in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registry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for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which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provides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your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 marL="927100" lvl="2" indent="-247650">
              <a:lnSpc>
                <a:spcPct val="100000"/>
              </a:lnSpc>
              <a:spcBef>
                <a:spcPts val="480"/>
              </a:spcBef>
              <a:buClr>
                <a:srgbClr val="009DD9"/>
              </a:buClr>
              <a:buSzPct val="70000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105" dirty="0">
                <a:latin typeface="Times New Roman"/>
                <a:cs typeface="Times New Roman"/>
              </a:rPr>
              <a:t>Obtain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necessary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Times New Roman"/>
                <a:cs typeface="Times New Roman"/>
              </a:rPr>
              <a:t>details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about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45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pc="130" dirty="0"/>
              <a:t>Post</a:t>
            </a:r>
            <a:r>
              <a:rPr spc="-140" dirty="0"/>
              <a:t> </a:t>
            </a:r>
            <a:r>
              <a:rPr spc="160" dirty="0"/>
              <a:t>conditions</a:t>
            </a:r>
          </a:p>
          <a:p>
            <a:pPr marL="652780" marR="50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90" dirty="0">
                <a:latin typeface="Times New Roman"/>
                <a:cs typeface="Times New Roman"/>
              </a:rPr>
              <a:t>The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user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will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have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details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about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service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and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gets  </a:t>
            </a:r>
            <a:r>
              <a:rPr sz="2400" spc="65" dirty="0">
                <a:latin typeface="Times New Roman"/>
                <a:cs typeface="Times New Roman"/>
              </a:rPr>
              <a:t>ready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to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contact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the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458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729" y="-224115"/>
            <a:ext cx="8016748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Web </a:t>
            </a:r>
            <a:r>
              <a:rPr spc="-5" dirty="0"/>
              <a:t>Service </a:t>
            </a:r>
            <a:r>
              <a:rPr spc="-10" dirty="0"/>
              <a:t>Implementation</a:t>
            </a:r>
            <a:r>
              <a:rPr spc="80" dirty="0"/>
              <a:t> </a:t>
            </a:r>
            <a:r>
              <a:rPr spc="-15" dirty="0"/>
              <a:t>Cont…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3540" y="1003605"/>
            <a:ext cx="8376920" cy="533479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0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2400" b="1" spc="80" dirty="0">
                <a:latin typeface="Times New Roman"/>
                <a:cs typeface="Times New Roman"/>
              </a:rPr>
              <a:t>Pre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spc="135" dirty="0">
                <a:latin typeface="Times New Roman"/>
                <a:cs typeface="Times New Roman"/>
              </a:rPr>
              <a:t>Conditions</a:t>
            </a:r>
            <a:endParaRPr sz="2400" dirty="0">
              <a:latin typeface="Times New Roman"/>
              <a:cs typeface="Times New Roman"/>
            </a:endParaRPr>
          </a:p>
          <a:p>
            <a:pPr marL="713740" lvl="1" indent="-308610">
              <a:lnSpc>
                <a:spcPct val="100000"/>
              </a:lnSpc>
              <a:spcBef>
                <a:spcPts val="509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713740" algn="l"/>
                <a:tab pos="714375" algn="l"/>
              </a:tabLst>
            </a:pPr>
            <a:r>
              <a:rPr sz="2000" spc="75" dirty="0">
                <a:latin typeface="Times New Roman"/>
                <a:cs typeface="Times New Roman"/>
              </a:rPr>
              <a:t>The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user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will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have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contract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necessary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identify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call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the</a:t>
            </a:r>
            <a:endParaRPr sz="2000" dirty="0">
              <a:latin typeface="Times New Roman"/>
              <a:cs typeface="Times New Roman"/>
            </a:endParaRPr>
          </a:p>
          <a:p>
            <a:pPr marL="652780">
              <a:lnSpc>
                <a:spcPct val="100000"/>
              </a:lnSpc>
            </a:pPr>
            <a:r>
              <a:rPr sz="2000" spc="40" dirty="0">
                <a:latin typeface="Times New Roman"/>
                <a:cs typeface="Times New Roman"/>
              </a:rPr>
              <a:t>service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5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2400" b="1" spc="90" dirty="0">
                <a:latin typeface="Times New Roman"/>
                <a:cs typeface="Times New Roman"/>
              </a:rPr>
              <a:t>Step </a:t>
            </a:r>
            <a:r>
              <a:rPr sz="2400" b="1" spc="-105" dirty="0">
                <a:latin typeface="Times New Roman"/>
                <a:cs typeface="Times New Roman"/>
              </a:rPr>
              <a:t>3</a:t>
            </a:r>
            <a:r>
              <a:rPr sz="2400" b="1" spc="-210" dirty="0">
                <a:latin typeface="Times New Roman"/>
                <a:cs typeface="Times New Roman"/>
              </a:rPr>
              <a:t> </a:t>
            </a:r>
            <a:r>
              <a:rPr sz="2400" b="1" spc="65" dirty="0">
                <a:latin typeface="Times New Roman"/>
                <a:cs typeface="Times New Roman"/>
              </a:rPr>
              <a:t>:Bind</a:t>
            </a:r>
            <a:endParaRPr sz="24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45" dirty="0">
                <a:latin typeface="Times New Roman"/>
                <a:cs typeface="Times New Roman"/>
              </a:rPr>
              <a:t>Bind</a:t>
            </a:r>
            <a:endParaRPr sz="2400" dirty="0">
              <a:latin typeface="Times New Roman"/>
              <a:cs typeface="Times New Roman"/>
            </a:endParaRPr>
          </a:p>
          <a:p>
            <a:pPr marL="927100" lvl="2" indent="-247650">
              <a:lnSpc>
                <a:spcPct val="100000"/>
              </a:lnSpc>
              <a:spcBef>
                <a:spcPts val="509"/>
              </a:spcBef>
              <a:buClr>
                <a:srgbClr val="009DD9"/>
              </a:buClr>
              <a:buSzPct val="70000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35" dirty="0">
                <a:latin typeface="Times New Roman"/>
                <a:cs typeface="Times New Roman"/>
              </a:rPr>
              <a:t>Use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contract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file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build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request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message.</a:t>
            </a:r>
            <a:endParaRPr sz="20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550"/>
              </a:spcBef>
              <a:buClr>
                <a:srgbClr val="0E6EC5"/>
              </a:buClr>
              <a:buSzPct val="85416"/>
              <a:buFont typeface="Arial"/>
              <a:buChar char=""/>
              <a:tabLst>
                <a:tab pos="653415" algn="l"/>
              </a:tabLst>
            </a:pPr>
            <a:r>
              <a:rPr sz="2400" spc="45" dirty="0">
                <a:latin typeface="Times New Roman"/>
                <a:cs typeface="Times New Roman"/>
              </a:rPr>
              <a:t>Invoke</a:t>
            </a:r>
            <a:endParaRPr sz="2400" dirty="0">
              <a:latin typeface="Times New Roman"/>
              <a:cs typeface="Times New Roman"/>
            </a:endParaRPr>
          </a:p>
          <a:p>
            <a:pPr marL="927100" marR="5080" lvl="2" indent="-247015">
              <a:lnSpc>
                <a:spcPct val="100000"/>
              </a:lnSpc>
              <a:spcBef>
                <a:spcPts val="509"/>
              </a:spcBef>
              <a:buClr>
                <a:srgbClr val="009DD9"/>
              </a:buClr>
              <a:buSzPct val="70000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70" dirty="0">
                <a:latin typeface="Times New Roman"/>
                <a:cs typeface="Times New Roman"/>
              </a:rPr>
              <a:t>Send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request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and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request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for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necessary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operation  </a:t>
            </a:r>
            <a:r>
              <a:rPr sz="2000" spc="30" dirty="0">
                <a:latin typeface="Times New Roman"/>
                <a:cs typeface="Times New Roman"/>
              </a:rPr>
              <a:t>available </a:t>
            </a:r>
            <a:r>
              <a:rPr sz="2000" spc="75" dirty="0">
                <a:latin typeface="Times New Roman"/>
                <a:cs typeface="Times New Roman"/>
              </a:rPr>
              <a:t>from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340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service.</a:t>
            </a:r>
            <a:endParaRPr sz="2000" dirty="0">
              <a:latin typeface="Times New Roman"/>
              <a:cs typeface="Times New Roman"/>
            </a:endParaRPr>
          </a:p>
          <a:p>
            <a:pPr marL="927100" lvl="2" indent="-247650">
              <a:lnSpc>
                <a:spcPct val="100000"/>
              </a:lnSpc>
              <a:spcBef>
                <a:spcPts val="480"/>
              </a:spcBef>
              <a:buClr>
                <a:srgbClr val="009DD9"/>
              </a:buClr>
              <a:buSzPct val="70000"/>
              <a:buFont typeface="Arial"/>
              <a:buChar char=""/>
              <a:tabLst>
                <a:tab pos="927100" algn="l"/>
                <a:tab pos="927735" algn="l"/>
              </a:tabLst>
            </a:pPr>
            <a:r>
              <a:rPr sz="2000" spc="75" dirty="0">
                <a:latin typeface="Times New Roman"/>
                <a:cs typeface="Times New Roman"/>
              </a:rPr>
              <a:t>The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request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should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be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sent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in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protocol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which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is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required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by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the</a:t>
            </a:r>
            <a:endParaRPr sz="20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spc="40" dirty="0">
                <a:latin typeface="Times New Roman"/>
                <a:cs typeface="Times New Roman"/>
              </a:rPr>
              <a:t>service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50"/>
              </a:spcBef>
              <a:buClr>
                <a:srgbClr val="0AD0D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2400" b="1" spc="130" dirty="0">
                <a:latin typeface="Times New Roman"/>
                <a:cs typeface="Times New Roman"/>
              </a:rPr>
              <a:t>Post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160" dirty="0">
                <a:latin typeface="Times New Roman"/>
                <a:cs typeface="Times New Roman"/>
              </a:rPr>
              <a:t>conditions</a:t>
            </a:r>
            <a:endParaRPr sz="2400" dirty="0">
              <a:latin typeface="Times New Roman"/>
              <a:cs typeface="Times New Roman"/>
            </a:endParaRPr>
          </a:p>
          <a:p>
            <a:pPr marL="652780" marR="1001394" lvl="1" indent="-247650">
              <a:lnSpc>
                <a:spcPct val="100000"/>
              </a:lnSpc>
              <a:spcBef>
                <a:spcPts val="505"/>
              </a:spcBef>
              <a:buClr>
                <a:srgbClr val="0E6EC5"/>
              </a:buClr>
              <a:buSzPct val="85000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2000" spc="75" dirty="0">
                <a:latin typeface="Times New Roman"/>
                <a:cs typeface="Times New Roman"/>
              </a:rPr>
              <a:t>The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user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will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receive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response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from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service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in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format  </a:t>
            </a:r>
            <a:r>
              <a:rPr sz="2000" spc="50" dirty="0">
                <a:latin typeface="Times New Roman"/>
                <a:cs typeface="Times New Roman"/>
              </a:rPr>
              <a:t>specified </a:t>
            </a:r>
            <a:r>
              <a:rPr sz="2000" spc="85" dirty="0">
                <a:latin typeface="Times New Roman"/>
                <a:cs typeface="Times New Roman"/>
              </a:rPr>
              <a:t>in </a:t>
            </a:r>
            <a:r>
              <a:rPr sz="2000" spc="125" dirty="0">
                <a:latin typeface="Times New Roman"/>
                <a:cs typeface="Times New Roman"/>
              </a:rPr>
              <a:t>the </a:t>
            </a:r>
            <a:r>
              <a:rPr sz="2000" spc="85" dirty="0">
                <a:latin typeface="Times New Roman"/>
                <a:cs typeface="Times New Roman"/>
              </a:rPr>
              <a:t>contract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file.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71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4073"/>
            <a:ext cx="73279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89654" algn="l"/>
              </a:tabLst>
            </a:pPr>
            <a:r>
              <a:rPr sz="5000" b="0" spc="-60" dirty="0">
                <a:latin typeface="Carlito"/>
                <a:cs typeface="Carlito"/>
              </a:rPr>
              <a:t>Web</a:t>
            </a:r>
            <a:r>
              <a:rPr sz="5000" b="0" spc="-5" dirty="0">
                <a:latin typeface="Carlito"/>
                <a:cs typeface="Carlito"/>
              </a:rPr>
              <a:t> </a:t>
            </a:r>
            <a:r>
              <a:rPr sz="5000" b="0" dirty="0" smtClean="0">
                <a:latin typeface="Carlito"/>
                <a:cs typeface="Carlito"/>
              </a:rPr>
              <a:t>Services</a:t>
            </a:r>
            <a:r>
              <a:rPr lang="en-IN" sz="5000" b="0" dirty="0" smtClean="0">
                <a:latin typeface="Carlito"/>
                <a:cs typeface="Carlito"/>
              </a:rPr>
              <a:t> </a:t>
            </a:r>
            <a:r>
              <a:rPr sz="5000" b="0" spc="-5" dirty="0" smtClean="0">
                <a:latin typeface="Carlito"/>
                <a:cs typeface="Carlito"/>
              </a:rPr>
              <a:t>samples</a:t>
            </a:r>
            <a:endParaRPr sz="5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4" y="1947802"/>
            <a:ext cx="7960995" cy="243707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87020" marR="5080" indent="-274955">
              <a:lnSpc>
                <a:spcPct val="100600"/>
              </a:lnSpc>
              <a:spcBef>
                <a:spcPts val="85"/>
              </a:spcBef>
              <a:buClr>
                <a:srgbClr val="0AD0D9"/>
              </a:buClr>
              <a:buSzPct val="94230"/>
              <a:buFont typeface="Arial"/>
              <a:buChar char=""/>
              <a:tabLst>
                <a:tab pos="287655" algn="l"/>
              </a:tabLst>
            </a:pPr>
            <a:r>
              <a:rPr sz="2600" spc="35" dirty="0">
                <a:latin typeface="Times New Roman"/>
                <a:cs typeface="Times New Roman"/>
              </a:rPr>
              <a:t>Eclipse </a:t>
            </a:r>
            <a:r>
              <a:rPr sz="2600" spc="110" dirty="0">
                <a:latin typeface="Times New Roman"/>
                <a:cs typeface="Times New Roman"/>
              </a:rPr>
              <a:t>tutorial </a:t>
            </a:r>
            <a:r>
              <a:rPr sz="2600" spc="80" dirty="0">
                <a:latin typeface="Times New Roman"/>
                <a:cs typeface="Times New Roman"/>
              </a:rPr>
              <a:t>link </a:t>
            </a:r>
            <a:r>
              <a:rPr sz="2600" spc="-60" dirty="0">
                <a:latin typeface="Times New Roman"/>
                <a:cs typeface="Times New Roman"/>
              </a:rPr>
              <a:t>: </a:t>
            </a:r>
            <a:r>
              <a:rPr sz="2600" u="sng" spc="-6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20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h</a:t>
            </a:r>
            <a:r>
              <a:rPr sz="2000" u="sng" spc="8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t</a:t>
            </a:r>
            <a:r>
              <a:rPr sz="2000" u="sng" spc="12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tp:</a:t>
            </a:r>
            <a:r>
              <a:rPr sz="2000" u="sng" spc="9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/</a:t>
            </a:r>
            <a:r>
              <a:rPr sz="2000" u="sng" spc="7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/</a:t>
            </a:r>
            <a:r>
              <a:rPr sz="2000" u="sng" spc="22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w</a:t>
            </a:r>
            <a:r>
              <a:rPr sz="2000" u="sng" spc="5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w</a:t>
            </a:r>
            <a:r>
              <a:rPr sz="2000" u="sng" spc="-17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w</a:t>
            </a:r>
            <a:r>
              <a:rPr sz="2000" u="sng" spc="5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.eclipse.o</a:t>
            </a:r>
            <a:r>
              <a:rPr sz="2000" u="sng" spc="1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r</a:t>
            </a:r>
            <a:r>
              <a:rPr sz="2000" u="sng" spc="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g</a:t>
            </a:r>
            <a:r>
              <a:rPr sz="2000" u="sng" spc="7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/</a:t>
            </a:r>
            <a:r>
              <a:rPr sz="2000" u="sng" spc="12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w</a:t>
            </a:r>
            <a:r>
              <a:rPr sz="2000" u="sng" spc="13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eb</a:t>
            </a:r>
            <a:r>
              <a:rPr sz="2000" u="sng" spc="3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t</a:t>
            </a:r>
            <a:r>
              <a:rPr sz="2000" u="sng" spc="8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o</a:t>
            </a:r>
            <a:r>
              <a:rPr sz="2000" u="sng" spc="6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o</a:t>
            </a:r>
            <a:r>
              <a:rPr sz="2000" u="sng" spc="6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ls/</a:t>
            </a:r>
            <a:r>
              <a:rPr sz="2000" u="sng" spc="4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j</a:t>
            </a:r>
            <a:r>
              <a:rPr sz="2000" u="sng" spc="10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s</a:t>
            </a:r>
            <a:r>
              <a:rPr sz="2000" u="sng" spc="6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t</a:t>
            </a:r>
            <a:r>
              <a:rPr sz="2000" u="sng" spc="11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/</a:t>
            </a:r>
            <a:r>
              <a:rPr sz="2000" u="sng" spc="13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c</a:t>
            </a:r>
            <a:r>
              <a:rPr sz="2000" u="sng" spc="6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o</a:t>
            </a:r>
            <a:r>
              <a:rPr sz="2000" u="sng" spc="13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mpo</a:t>
            </a:r>
            <a:r>
              <a:rPr sz="2000" u="sng" spc="11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n</a:t>
            </a:r>
            <a:r>
              <a:rPr sz="2000" u="sng" spc="14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ents</a:t>
            </a:r>
            <a:r>
              <a:rPr sz="2000" u="sng" spc="8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/</a:t>
            </a:r>
            <a:r>
              <a:rPr sz="2000" u="sng" spc="12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ws</a:t>
            </a:r>
            <a:r>
              <a:rPr sz="2000" u="sng" spc="4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/</a:t>
            </a:r>
            <a:r>
              <a:rPr sz="2000" u="sng" spc="-12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1.</a:t>
            </a:r>
            <a:r>
              <a:rPr sz="2000" u="sng" spc="-17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5</a:t>
            </a:r>
            <a:r>
              <a:rPr sz="2000" u="sng" spc="20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/</a:t>
            </a:r>
            <a:r>
              <a:rPr sz="2000" u="sng" spc="18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t</a:t>
            </a:r>
            <a:r>
              <a:rPr sz="2000" u="sng" spc="18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u</a:t>
            </a:r>
            <a:r>
              <a:rPr sz="2000" u="sng" spc="6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t</a:t>
            </a:r>
            <a:r>
              <a:rPr sz="2000" u="sng" spc="11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o</a:t>
            </a:r>
            <a:r>
              <a:rPr sz="2000" u="sng" spc="5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r</a:t>
            </a:r>
            <a:r>
              <a:rPr sz="2000" u="sng" spc="6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ials/</a:t>
            </a:r>
            <a:r>
              <a:rPr sz="2000" u="sng" spc="3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i</a:t>
            </a:r>
            <a:r>
              <a:rPr sz="2000" u="sng" spc="12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nd </a:t>
            </a:r>
            <a:r>
              <a:rPr sz="2000" spc="70" dirty="0">
                <a:solidFill>
                  <a:srgbClr val="E1D6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2000" u="sng" spc="7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Times New Roman"/>
                <a:cs typeface="Times New Roman"/>
                <a:hlinkClick r:id="rId7"/>
              </a:rPr>
              <a:t>ex.html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000" spc="75" dirty="0">
                <a:latin typeface="Times New Roman"/>
                <a:cs typeface="Times New Roman"/>
              </a:rPr>
              <a:t>Bottom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to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Top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approach</a:t>
            </a:r>
            <a:endParaRPr sz="20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440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1800" spc="-185" dirty="0">
                <a:latin typeface="Times New Roman"/>
                <a:cs typeface="Times New Roman"/>
              </a:rPr>
              <a:t>JAVA </a:t>
            </a:r>
            <a:r>
              <a:rPr sz="1800" spc="90" dirty="0">
                <a:latin typeface="Times New Roman"/>
                <a:cs typeface="Times New Roman"/>
              </a:rPr>
              <a:t>to</a:t>
            </a:r>
            <a:r>
              <a:rPr sz="1800" spc="-20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WSDL</a:t>
            </a:r>
            <a:endParaRPr sz="1800" dirty="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475"/>
              </a:spcBef>
              <a:buClr>
                <a:srgbClr val="0AD0D9"/>
              </a:buClr>
              <a:buSzPct val="95000"/>
              <a:buFont typeface="Arial"/>
              <a:buChar char=""/>
              <a:tabLst>
                <a:tab pos="287020" algn="l"/>
                <a:tab pos="287655" algn="l"/>
              </a:tabLst>
            </a:pPr>
            <a:r>
              <a:rPr sz="2000" spc="5" dirty="0">
                <a:latin typeface="Times New Roman"/>
                <a:cs typeface="Times New Roman"/>
              </a:rPr>
              <a:t>Top </a:t>
            </a:r>
            <a:r>
              <a:rPr sz="2000" spc="105" dirty="0">
                <a:latin typeface="Times New Roman"/>
                <a:cs typeface="Times New Roman"/>
              </a:rPr>
              <a:t>to </a:t>
            </a:r>
            <a:r>
              <a:rPr sz="2000" spc="110" dirty="0">
                <a:latin typeface="Times New Roman"/>
                <a:cs typeface="Times New Roman"/>
              </a:rPr>
              <a:t>bottom</a:t>
            </a:r>
            <a:r>
              <a:rPr sz="2000" spc="-37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approach</a:t>
            </a:r>
            <a:endParaRPr sz="2000" dirty="0">
              <a:latin typeface="Times New Roman"/>
              <a:cs typeface="Times New Roman"/>
            </a:endParaRPr>
          </a:p>
          <a:p>
            <a:pPr marL="652780" lvl="1" indent="-247650">
              <a:lnSpc>
                <a:spcPct val="100000"/>
              </a:lnSpc>
              <a:spcBef>
                <a:spcPts val="439"/>
              </a:spcBef>
              <a:buClr>
                <a:srgbClr val="0E6EC5"/>
              </a:buClr>
              <a:buSzPct val="83333"/>
              <a:buFont typeface="Arial"/>
              <a:buChar char=""/>
              <a:tabLst>
                <a:tab pos="652780" algn="l"/>
                <a:tab pos="653415" algn="l"/>
              </a:tabLst>
            </a:pPr>
            <a:r>
              <a:rPr sz="1800" spc="-10" dirty="0">
                <a:latin typeface="Times New Roman"/>
                <a:cs typeface="Times New Roman"/>
              </a:rPr>
              <a:t>WSDL </a:t>
            </a:r>
            <a:r>
              <a:rPr sz="1800" spc="90" dirty="0">
                <a:latin typeface="Times New Roman"/>
                <a:cs typeface="Times New Roman"/>
              </a:rPr>
              <a:t>to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185" dirty="0">
                <a:latin typeface="Times New Roman"/>
                <a:cs typeface="Times New Roman"/>
              </a:rPr>
              <a:t>JAVA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9924" y="1056809"/>
            <a:ext cx="6344157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33880" marR="5080" indent="-159448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Amazon Elastic</a:t>
            </a:r>
            <a:r>
              <a:rPr spc="-60" dirty="0"/>
              <a:t> </a:t>
            </a:r>
            <a:r>
              <a:rPr spc="-5" dirty="0"/>
              <a:t>Compute  </a:t>
            </a:r>
            <a:r>
              <a:rPr spc="-10" dirty="0"/>
              <a:t>Cloud</a:t>
            </a:r>
            <a:r>
              <a:rPr spc="-5" dirty="0"/>
              <a:t> </a:t>
            </a:r>
            <a:r>
              <a:rPr spc="-10" dirty="0"/>
              <a:t>(EC2)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98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2130" y="1032257"/>
            <a:ext cx="8621395" cy="4417905"/>
            <a:chOff x="262127" y="774191"/>
            <a:chExt cx="8621395" cy="3313429"/>
          </a:xfrm>
        </p:grpSpPr>
        <p:sp>
          <p:nvSpPr>
            <p:cNvPr id="3" name="object 3"/>
            <p:cNvSpPr/>
            <p:nvPr/>
          </p:nvSpPr>
          <p:spPr>
            <a:xfrm>
              <a:off x="262127" y="774191"/>
              <a:ext cx="8621395" cy="3313429"/>
            </a:xfrm>
            <a:custGeom>
              <a:avLst/>
              <a:gdLst/>
              <a:ahLst/>
              <a:cxnLst/>
              <a:rect l="l" t="t" r="r" b="b"/>
              <a:pathLst>
                <a:path w="8621395" h="3313429">
                  <a:moveTo>
                    <a:pt x="8116062" y="0"/>
                  </a:moveTo>
                  <a:lnTo>
                    <a:pt x="309245" y="0"/>
                  </a:lnTo>
                  <a:lnTo>
                    <a:pt x="263547" y="3352"/>
                  </a:lnTo>
                  <a:lnTo>
                    <a:pt x="219931" y="13091"/>
                  </a:lnTo>
                  <a:lnTo>
                    <a:pt x="178875" y="28738"/>
                  </a:lnTo>
                  <a:lnTo>
                    <a:pt x="140858" y="49815"/>
                  </a:lnTo>
                  <a:lnTo>
                    <a:pt x="106358" y="75844"/>
                  </a:lnTo>
                  <a:lnTo>
                    <a:pt x="75853" y="106347"/>
                  </a:lnTo>
                  <a:lnTo>
                    <a:pt x="49821" y="140847"/>
                  </a:lnTo>
                  <a:lnTo>
                    <a:pt x="28742" y="178864"/>
                  </a:lnTo>
                  <a:lnTo>
                    <a:pt x="13093" y="219922"/>
                  </a:lnTo>
                  <a:lnTo>
                    <a:pt x="3353" y="263541"/>
                  </a:lnTo>
                  <a:lnTo>
                    <a:pt x="0" y="309245"/>
                  </a:lnTo>
                  <a:lnTo>
                    <a:pt x="0" y="2807970"/>
                  </a:lnTo>
                  <a:lnTo>
                    <a:pt x="2312" y="2856624"/>
                  </a:lnTo>
                  <a:lnTo>
                    <a:pt x="9109" y="2903971"/>
                  </a:lnTo>
                  <a:lnTo>
                    <a:pt x="20178" y="2949797"/>
                  </a:lnTo>
                  <a:lnTo>
                    <a:pt x="35308" y="2993891"/>
                  </a:lnTo>
                  <a:lnTo>
                    <a:pt x="54288" y="3036041"/>
                  </a:lnTo>
                  <a:lnTo>
                    <a:pt x="76904" y="3076036"/>
                  </a:lnTo>
                  <a:lnTo>
                    <a:pt x="102946" y="3113664"/>
                  </a:lnTo>
                  <a:lnTo>
                    <a:pt x="132202" y="3148713"/>
                  </a:lnTo>
                  <a:lnTo>
                    <a:pt x="164460" y="3180972"/>
                  </a:lnTo>
                  <a:lnTo>
                    <a:pt x="199508" y="3210228"/>
                  </a:lnTo>
                  <a:lnTo>
                    <a:pt x="237135" y="3236270"/>
                  </a:lnTo>
                  <a:lnTo>
                    <a:pt x="277129" y="3258887"/>
                  </a:lnTo>
                  <a:lnTo>
                    <a:pt x="319278" y="3277866"/>
                  </a:lnTo>
                  <a:lnTo>
                    <a:pt x="363371" y="3292997"/>
                  </a:lnTo>
                  <a:lnTo>
                    <a:pt x="409195" y="3304066"/>
                  </a:lnTo>
                  <a:lnTo>
                    <a:pt x="456540" y="3310863"/>
                  </a:lnTo>
                  <a:lnTo>
                    <a:pt x="505193" y="3313176"/>
                  </a:lnTo>
                  <a:lnTo>
                    <a:pt x="8312023" y="3313176"/>
                  </a:lnTo>
                  <a:lnTo>
                    <a:pt x="8357726" y="3309822"/>
                  </a:lnTo>
                  <a:lnTo>
                    <a:pt x="8401345" y="3300082"/>
                  </a:lnTo>
                  <a:lnTo>
                    <a:pt x="8442403" y="3284433"/>
                  </a:lnTo>
                  <a:lnTo>
                    <a:pt x="8480420" y="3263354"/>
                  </a:lnTo>
                  <a:lnTo>
                    <a:pt x="8514920" y="3237322"/>
                  </a:lnTo>
                  <a:lnTo>
                    <a:pt x="8545423" y="3206817"/>
                  </a:lnTo>
                  <a:lnTo>
                    <a:pt x="8571452" y="3172317"/>
                  </a:lnTo>
                  <a:lnTo>
                    <a:pt x="8592529" y="3134300"/>
                  </a:lnTo>
                  <a:lnTo>
                    <a:pt x="8608176" y="3093244"/>
                  </a:lnTo>
                  <a:lnTo>
                    <a:pt x="8617915" y="3049628"/>
                  </a:lnTo>
                  <a:lnTo>
                    <a:pt x="8621268" y="3003931"/>
                  </a:lnTo>
                  <a:lnTo>
                    <a:pt x="8621268" y="505206"/>
                  </a:lnTo>
                  <a:lnTo>
                    <a:pt x="8618955" y="456551"/>
                  </a:lnTo>
                  <a:lnTo>
                    <a:pt x="8612158" y="409204"/>
                  </a:lnTo>
                  <a:lnTo>
                    <a:pt x="8601089" y="363378"/>
                  </a:lnTo>
                  <a:lnTo>
                    <a:pt x="8585958" y="319284"/>
                  </a:lnTo>
                  <a:lnTo>
                    <a:pt x="8566979" y="277134"/>
                  </a:lnTo>
                  <a:lnTo>
                    <a:pt x="8544362" y="237139"/>
                  </a:lnTo>
                  <a:lnTo>
                    <a:pt x="8518320" y="199511"/>
                  </a:lnTo>
                  <a:lnTo>
                    <a:pt x="8489064" y="164462"/>
                  </a:lnTo>
                  <a:lnTo>
                    <a:pt x="8456805" y="132203"/>
                  </a:lnTo>
                  <a:lnTo>
                    <a:pt x="8421756" y="102947"/>
                  </a:lnTo>
                  <a:lnTo>
                    <a:pt x="8384128" y="76905"/>
                  </a:lnTo>
                  <a:lnTo>
                    <a:pt x="8344133" y="54288"/>
                  </a:lnTo>
                  <a:lnTo>
                    <a:pt x="8301983" y="35309"/>
                  </a:lnTo>
                  <a:lnTo>
                    <a:pt x="8257889" y="20178"/>
                  </a:lnTo>
                  <a:lnTo>
                    <a:pt x="8212063" y="9109"/>
                  </a:lnTo>
                  <a:lnTo>
                    <a:pt x="8164716" y="2312"/>
                  </a:lnTo>
                  <a:lnTo>
                    <a:pt x="8116062" y="0"/>
                  </a:lnTo>
                  <a:close/>
                </a:path>
              </a:pathLst>
            </a:custGeom>
            <a:solidFill>
              <a:srgbClr val="F9A634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151126" y="1236725"/>
              <a:ext cx="6227445" cy="2362200"/>
            </a:xfrm>
            <a:custGeom>
              <a:avLst/>
              <a:gdLst/>
              <a:ahLst/>
              <a:cxnLst/>
              <a:rect l="l" t="t" r="r" b="b"/>
              <a:pathLst>
                <a:path w="6227445" h="2362200">
                  <a:moveTo>
                    <a:pt x="5995162" y="0"/>
                  </a:moveTo>
                  <a:lnTo>
                    <a:pt x="231901" y="0"/>
                  </a:lnTo>
                  <a:lnTo>
                    <a:pt x="185182" y="4713"/>
                  </a:lnTo>
                  <a:lnTo>
                    <a:pt x="141660" y="18232"/>
                  </a:lnTo>
                  <a:lnTo>
                    <a:pt x="102269" y="39621"/>
                  </a:lnTo>
                  <a:lnTo>
                    <a:pt x="67944" y="67944"/>
                  </a:lnTo>
                  <a:lnTo>
                    <a:pt x="39621" y="102269"/>
                  </a:lnTo>
                  <a:lnTo>
                    <a:pt x="18232" y="141660"/>
                  </a:lnTo>
                  <a:lnTo>
                    <a:pt x="4713" y="185182"/>
                  </a:lnTo>
                  <a:lnTo>
                    <a:pt x="0" y="231901"/>
                  </a:lnTo>
                  <a:lnTo>
                    <a:pt x="0" y="2130298"/>
                  </a:lnTo>
                  <a:lnTo>
                    <a:pt x="4713" y="2177017"/>
                  </a:lnTo>
                  <a:lnTo>
                    <a:pt x="18232" y="2220539"/>
                  </a:lnTo>
                  <a:lnTo>
                    <a:pt x="39621" y="2259930"/>
                  </a:lnTo>
                  <a:lnTo>
                    <a:pt x="67945" y="2294255"/>
                  </a:lnTo>
                  <a:lnTo>
                    <a:pt x="102269" y="2322578"/>
                  </a:lnTo>
                  <a:lnTo>
                    <a:pt x="141660" y="2343967"/>
                  </a:lnTo>
                  <a:lnTo>
                    <a:pt x="185182" y="2357486"/>
                  </a:lnTo>
                  <a:lnTo>
                    <a:pt x="231901" y="2362200"/>
                  </a:lnTo>
                  <a:lnTo>
                    <a:pt x="5995162" y="2362200"/>
                  </a:lnTo>
                  <a:lnTo>
                    <a:pt x="6041881" y="2357486"/>
                  </a:lnTo>
                  <a:lnTo>
                    <a:pt x="6085403" y="2343967"/>
                  </a:lnTo>
                  <a:lnTo>
                    <a:pt x="6124794" y="2322578"/>
                  </a:lnTo>
                  <a:lnTo>
                    <a:pt x="6159119" y="2294254"/>
                  </a:lnTo>
                  <a:lnTo>
                    <a:pt x="6187442" y="2259930"/>
                  </a:lnTo>
                  <a:lnTo>
                    <a:pt x="6208831" y="2220539"/>
                  </a:lnTo>
                  <a:lnTo>
                    <a:pt x="6222350" y="2177017"/>
                  </a:lnTo>
                  <a:lnTo>
                    <a:pt x="6227064" y="2130298"/>
                  </a:lnTo>
                  <a:lnTo>
                    <a:pt x="6227064" y="231901"/>
                  </a:lnTo>
                  <a:lnTo>
                    <a:pt x="6222350" y="185182"/>
                  </a:lnTo>
                  <a:lnTo>
                    <a:pt x="6208831" y="141660"/>
                  </a:lnTo>
                  <a:lnTo>
                    <a:pt x="6187442" y="102269"/>
                  </a:lnTo>
                  <a:lnTo>
                    <a:pt x="6159118" y="67945"/>
                  </a:lnTo>
                  <a:lnTo>
                    <a:pt x="6124794" y="39621"/>
                  </a:lnTo>
                  <a:lnTo>
                    <a:pt x="6085403" y="18232"/>
                  </a:lnTo>
                  <a:lnTo>
                    <a:pt x="6041881" y="4713"/>
                  </a:lnTo>
                  <a:lnTo>
                    <a:pt x="5995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151126" y="1236725"/>
              <a:ext cx="6227445" cy="2362200"/>
            </a:xfrm>
            <a:custGeom>
              <a:avLst/>
              <a:gdLst/>
              <a:ahLst/>
              <a:cxnLst/>
              <a:rect l="l" t="t" r="r" b="b"/>
              <a:pathLst>
                <a:path w="6227445" h="2362200">
                  <a:moveTo>
                    <a:pt x="0" y="231901"/>
                  </a:moveTo>
                  <a:lnTo>
                    <a:pt x="4713" y="185182"/>
                  </a:lnTo>
                  <a:lnTo>
                    <a:pt x="18232" y="141660"/>
                  </a:lnTo>
                  <a:lnTo>
                    <a:pt x="39621" y="102269"/>
                  </a:lnTo>
                  <a:lnTo>
                    <a:pt x="67944" y="67944"/>
                  </a:lnTo>
                  <a:lnTo>
                    <a:pt x="102269" y="39621"/>
                  </a:lnTo>
                  <a:lnTo>
                    <a:pt x="141660" y="18232"/>
                  </a:lnTo>
                  <a:lnTo>
                    <a:pt x="185182" y="4713"/>
                  </a:lnTo>
                  <a:lnTo>
                    <a:pt x="231901" y="0"/>
                  </a:lnTo>
                  <a:lnTo>
                    <a:pt x="5995162" y="0"/>
                  </a:lnTo>
                  <a:lnTo>
                    <a:pt x="6041881" y="4713"/>
                  </a:lnTo>
                  <a:lnTo>
                    <a:pt x="6085403" y="18232"/>
                  </a:lnTo>
                  <a:lnTo>
                    <a:pt x="6124794" y="39621"/>
                  </a:lnTo>
                  <a:lnTo>
                    <a:pt x="6159118" y="67945"/>
                  </a:lnTo>
                  <a:lnTo>
                    <a:pt x="6187442" y="102269"/>
                  </a:lnTo>
                  <a:lnTo>
                    <a:pt x="6208831" y="141660"/>
                  </a:lnTo>
                  <a:lnTo>
                    <a:pt x="6222350" y="185182"/>
                  </a:lnTo>
                  <a:lnTo>
                    <a:pt x="6227064" y="231901"/>
                  </a:lnTo>
                  <a:lnTo>
                    <a:pt x="6227064" y="2130298"/>
                  </a:lnTo>
                  <a:lnTo>
                    <a:pt x="6222350" y="2177017"/>
                  </a:lnTo>
                  <a:lnTo>
                    <a:pt x="6208831" y="2220539"/>
                  </a:lnTo>
                  <a:lnTo>
                    <a:pt x="6187442" y="2259930"/>
                  </a:lnTo>
                  <a:lnTo>
                    <a:pt x="6159119" y="2294254"/>
                  </a:lnTo>
                  <a:lnTo>
                    <a:pt x="6124794" y="2322578"/>
                  </a:lnTo>
                  <a:lnTo>
                    <a:pt x="6085403" y="2343967"/>
                  </a:lnTo>
                  <a:lnTo>
                    <a:pt x="6041881" y="2357486"/>
                  </a:lnTo>
                  <a:lnTo>
                    <a:pt x="5995162" y="2362200"/>
                  </a:lnTo>
                  <a:lnTo>
                    <a:pt x="231901" y="2362200"/>
                  </a:lnTo>
                  <a:lnTo>
                    <a:pt x="185182" y="2357486"/>
                  </a:lnTo>
                  <a:lnTo>
                    <a:pt x="141660" y="2343967"/>
                  </a:lnTo>
                  <a:lnTo>
                    <a:pt x="102269" y="2322578"/>
                  </a:lnTo>
                  <a:lnTo>
                    <a:pt x="67945" y="2294255"/>
                  </a:lnTo>
                  <a:lnTo>
                    <a:pt x="39621" y="2259930"/>
                  </a:lnTo>
                  <a:lnTo>
                    <a:pt x="18232" y="2220539"/>
                  </a:lnTo>
                  <a:lnTo>
                    <a:pt x="4713" y="2177017"/>
                  </a:lnTo>
                  <a:lnTo>
                    <a:pt x="0" y="2130298"/>
                  </a:lnTo>
                  <a:lnTo>
                    <a:pt x="0" y="231901"/>
                  </a:lnTo>
                  <a:close/>
                </a:path>
              </a:pathLst>
            </a:custGeom>
            <a:ln w="19811">
              <a:solidFill>
                <a:srgbClr val="46464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32865" y="1541525"/>
              <a:ext cx="1096010" cy="1000125"/>
            </a:xfrm>
            <a:custGeom>
              <a:avLst/>
              <a:gdLst/>
              <a:ahLst/>
              <a:cxnLst/>
              <a:rect l="l" t="t" r="r" b="b"/>
              <a:pathLst>
                <a:path w="1096010" h="1000125">
                  <a:moveTo>
                    <a:pt x="997585" y="0"/>
                  </a:moveTo>
                  <a:lnTo>
                    <a:pt x="98158" y="0"/>
                  </a:lnTo>
                  <a:lnTo>
                    <a:pt x="59948" y="7713"/>
                  </a:lnTo>
                  <a:lnTo>
                    <a:pt x="28748" y="28749"/>
                  </a:lnTo>
                  <a:lnTo>
                    <a:pt x="7713" y="59953"/>
                  </a:lnTo>
                  <a:lnTo>
                    <a:pt x="0" y="98171"/>
                  </a:lnTo>
                  <a:lnTo>
                    <a:pt x="0" y="901573"/>
                  </a:lnTo>
                  <a:lnTo>
                    <a:pt x="7713" y="939790"/>
                  </a:lnTo>
                  <a:lnTo>
                    <a:pt x="28748" y="970994"/>
                  </a:lnTo>
                  <a:lnTo>
                    <a:pt x="59948" y="992030"/>
                  </a:lnTo>
                  <a:lnTo>
                    <a:pt x="98158" y="999744"/>
                  </a:lnTo>
                  <a:lnTo>
                    <a:pt x="997585" y="999744"/>
                  </a:lnTo>
                  <a:lnTo>
                    <a:pt x="1035802" y="992030"/>
                  </a:lnTo>
                  <a:lnTo>
                    <a:pt x="1067006" y="970994"/>
                  </a:lnTo>
                  <a:lnTo>
                    <a:pt x="1088042" y="939790"/>
                  </a:lnTo>
                  <a:lnTo>
                    <a:pt x="1095756" y="901573"/>
                  </a:lnTo>
                  <a:lnTo>
                    <a:pt x="1095756" y="98171"/>
                  </a:lnTo>
                  <a:lnTo>
                    <a:pt x="1088042" y="59953"/>
                  </a:lnTo>
                  <a:lnTo>
                    <a:pt x="1067006" y="28749"/>
                  </a:lnTo>
                  <a:lnTo>
                    <a:pt x="1035802" y="7713"/>
                  </a:lnTo>
                  <a:lnTo>
                    <a:pt x="9975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32865" y="1541525"/>
              <a:ext cx="1096010" cy="1000125"/>
            </a:xfrm>
            <a:custGeom>
              <a:avLst/>
              <a:gdLst/>
              <a:ahLst/>
              <a:cxnLst/>
              <a:rect l="l" t="t" r="r" b="b"/>
              <a:pathLst>
                <a:path w="1096010" h="1000125">
                  <a:moveTo>
                    <a:pt x="0" y="98171"/>
                  </a:moveTo>
                  <a:lnTo>
                    <a:pt x="7713" y="59953"/>
                  </a:lnTo>
                  <a:lnTo>
                    <a:pt x="28748" y="28749"/>
                  </a:lnTo>
                  <a:lnTo>
                    <a:pt x="59948" y="7713"/>
                  </a:lnTo>
                  <a:lnTo>
                    <a:pt x="98158" y="0"/>
                  </a:lnTo>
                  <a:lnTo>
                    <a:pt x="997585" y="0"/>
                  </a:lnTo>
                  <a:lnTo>
                    <a:pt x="1035802" y="7713"/>
                  </a:lnTo>
                  <a:lnTo>
                    <a:pt x="1067006" y="28749"/>
                  </a:lnTo>
                  <a:lnTo>
                    <a:pt x="1088042" y="59953"/>
                  </a:lnTo>
                  <a:lnTo>
                    <a:pt x="1095756" y="98171"/>
                  </a:lnTo>
                  <a:lnTo>
                    <a:pt x="1095756" y="901573"/>
                  </a:lnTo>
                  <a:lnTo>
                    <a:pt x="1088042" y="939790"/>
                  </a:lnTo>
                  <a:lnTo>
                    <a:pt x="1067006" y="970994"/>
                  </a:lnTo>
                  <a:lnTo>
                    <a:pt x="1035802" y="992030"/>
                  </a:lnTo>
                  <a:lnTo>
                    <a:pt x="997585" y="999744"/>
                  </a:lnTo>
                  <a:lnTo>
                    <a:pt x="98158" y="999744"/>
                  </a:lnTo>
                  <a:lnTo>
                    <a:pt x="59948" y="992030"/>
                  </a:lnTo>
                  <a:lnTo>
                    <a:pt x="28748" y="970994"/>
                  </a:lnTo>
                  <a:lnTo>
                    <a:pt x="7713" y="939790"/>
                  </a:lnTo>
                  <a:lnTo>
                    <a:pt x="0" y="901573"/>
                  </a:lnTo>
                  <a:lnTo>
                    <a:pt x="0" y="98171"/>
                  </a:lnTo>
                  <a:close/>
                </a:path>
              </a:pathLst>
            </a:custGeom>
            <a:ln w="19812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453385" y="1530476"/>
              <a:ext cx="178307" cy="1783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453385" y="1896236"/>
              <a:ext cx="178307" cy="1783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53385" y="2261997"/>
              <a:ext cx="178307" cy="1783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5546" y="187452"/>
            <a:ext cx="55086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</a:rPr>
              <a:t>Amazon Elastic Compute </a:t>
            </a:r>
            <a:r>
              <a:rPr sz="2400" dirty="0">
                <a:solidFill>
                  <a:srgbClr val="404040"/>
                </a:solidFill>
              </a:rPr>
              <a:t>Cloud</a:t>
            </a:r>
            <a:r>
              <a:rPr sz="2400" spc="-5" dirty="0">
                <a:solidFill>
                  <a:srgbClr val="404040"/>
                </a:solidFill>
              </a:rPr>
              <a:t> (EC2)</a:t>
            </a:r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8891654" y="6462194"/>
            <a:ext cx="18986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99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2783839" y="1840281"/>
            <a:ext cx="5316220" cy="143372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2000" b="1" dirty="0">
                <a:solidFill>
                  <a:srgbClr val="464646"/>
                </a:solidFill>
                <a:latin typeface="Arial"/>
                <a:cs typeface="Arial"/>
              </a:rPr>
              <a:t>Resizable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compute</a:t>
            </a:r>
            <a:r>
              <a:rPr sz="2000" spc="-7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capacity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480"/>
              </a:spcBef>
            </a:pP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Complete control of your computing</a:t>
            </a:r>
            <a:r>
              <a:rPr sz="2000" spc="-14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resources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spcBef>
                <a:spcPts val="480"/>
              </a:spcBef>
            </a:pPr>
            <a:r>
              <a:rPr sz="2000" b="1" dirty="0">
                <a:solidFill>
                  <a:srgbClr val="464646"/>
                </a:solidFill>
                <a:latin typeface="Arial"/>
                <a:cs typeface="Arial"/>
              </a:rPr>
              <a:t>Reduces the time required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to obtain and</a:t>
            </a:r>
            <a:r>
              <a:rPr sz="2000" spc="-16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boot  new server instances to</a:t>
            </a:r>
            <a:r>
              <a:rPr sz="2000" spc="-10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64646"/>
                </a:solidFill>
                <a:latin typeface="Arial"/>
                <a:cs typeface="Arial"/>
              </a:rPr>
              <a:t>minutes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8766" y="2170173"/>
            <a:ext cx="1304925" cy="2387600"/>
            <a:chOff x="778763" y="1627630"/>
            <a:chExt cx="1304925" cy="1790700"/>
          </a:xfrm>
        </p:grpSpPr>
        <p:sp>
          <p:nvSpPr>
            <p:cNvPr id="14" name="object 14"/>
            <p:cNvSpPr/>
            <p:nvPr/>
          </p:nvSpPr>
          <p:spPr>
            <a:xfrm>
              <a:off x="1046314" y="1627631"/>
              <a:ext cx="638175" cy="797560"/>
            </a:xfrm>
            <a:custGeom>
              <a:avLst/>
              <a:gdLst/>
              <a:ahLst/>
              <a:cxnLst/>
              <a:rect l="l" t="t" r="r" b="b"/>
              <a:pathLst>
                <a:path w="638175" h="797560">
                  <a:moveTo>
                    <a:pt x="637705" y="160794"/>
                  </a:moveTo>
                  <a:lnTo>
                    <a:pt x="309626" y="0"/>
                  </a:lnTo>
                  <a:lnTo>
                    <a:pt x="303161" y="0"/>
                  </a:lnTo>
                  <a:lnTo>
                    <a:pt x="303161" y="103111"/>
                  </a:lnTo>
                  <a:lnTo>
                    <a:pt x="177012" y="57873"/>
                  </a:lnTo>
                  <a:lnTo>
                    <a:pt x="177012" y="133629"/>
                  </a:lnTo>
                  <a:lnTo>
                    <a:pt x="79502" y="106273"/>
                  </a:lnTo>
                  <a:lnTo>
                    <a:pt x="79502" y="162039"/>
                  </a:lnTo>
                  <a:lnTo>
                    <a:pt x="0" y="145199"/>
                  </a:lnTo>
                  <a:lnTo>
                    <a:pt x="0" y="647090"/>
                  </a:lnTo>
                  <a:lnTo>
                    <a:pt x="79502" y="629196"/>
                  </a:lnTo>
                  <a:lnTo>
                    <a:pt x="79502" y="687070"/>
                  </a:lnTo>
                  <a:lnTo>
                    <a:pt x="177012" y="658660"/>
                  </a:lnTo>
                  <a:lnTo>
                    <a:pt x="177012" y="735469"/>
                  </a:lnTo>
                  <a:lnTo>
                    <a:pt x="303161" y="689165"/>
                  </a:lnTo>
                  <a:lnTo>
                    <a:pt x="303161" y="797052"/>
                  </a:lnTo>
                  <a:lnTo>
                    <a:pt x="304152" y="797052"/>
                  </a:lnTo>
                  <a:lnTo>
                    <a:pt x="637705" y="632548"/>
                  </a:lnTo>
                  <a:lnTo>
                    <a:pt x="637705" y="160794"/>
                  </a:lnTo>
                  <a:close/>
                </a:path>
              </a:pathLst>
            </a:custGeom>
            <a:solidFill>
              <a:srgbClr val="F4742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013447" y="1627631"/>
              <a:ext cx="336550" cy="797560"/>
            </a:xfrm>
            <a:custGeom>
              <a:avLst/>
              <a:gdLst/>
              <a:ahLst/>
              <a:cxnLst/>
              <a:rect l="l" t="t" r="r" b="b"/>
              <a:pathLst>
                <a:path w="336550" h="797560">
                  <a:moveTo>
                    <a:pt x="32867" y="145199"/>
                  </a:moveTo>
                  <a:lnTo>
                    <a:pt x="0" y="160985"/>
                  </a:lnTo>
                  <a:lnTo>
                    <a:pt x="0" y="631291"/>
                  </a:lnTo>
                  <a:lnTo>
                    <a:pt x="32867" y="648131"/>
                  </a:lnTo>
                  <a:lnTo>
                    <a:pt x="32867" y="145199"/>
                  </a:lnTo>
                  <a:close/>
                </a:path>
                <a:path w="336550" h="797560">
                  <a:moveTo>
                    <a:pt x="112369" y="106273"/>
                  </a:moveTo>
                  <a:lnTo>
                    <a:pt x="71031" y="126250"/>
                  </a:lnTo>
                  <a:lnTo>
                    <a:pt x="71031" y="666026"/>
                  </a:lnTo>
                  <a:lnTo>
                    <a:pt x="112369" y="686015"/>
                  </a:lnTo>
                  <a:lnTo>
                    <a:pt x="112369" y="106273"/>
                  </a:lnTo>
                  <a:close/>
                </a:path>
                <a:path w="336550" h="797560">
                  <a:moveTo>
                    <a:pt x="209880" y="57873"/>
                  </a:moveTo>
                  <a:lnTo>
                    <a:pt x="157949" y="83121"/>
                  </a:lnTo>
                  <a:lnTo>
                    <a:pt x="157949" y="709155"/>
                  </a:lnTo>
                  <a:lnTo>
                    <a:pt x="209880" y="734415"/>
                  </a:lnTo>
                  <a:lnTo>
                    <a:pt x="209880" y="57873"/>
                  </a:lnTo>
                  <a:close/>
                </a:path>
                <a:path w="336550" h="797560">
                  <a:moveTo>
                    <a:pt x="336029" y="0"/>
                  </a:moveTo>
                  <a:lnTo>
                    <a:pt x="329323" y="0"/>
                  </a:lnTo>
                  <a:lnTo>
                    <a:pt x="269240" y="28409"/>
                  </a:lnTo>
                  <a:lnTo>
                    <a:pt x="269240" y="763879"/>
                  </a:lnTo>
                  <a:lnTo>
                    <a:pt x="335064" y="797052"/>
                  </a:lnTo>
                  <a:lnTo>
                    <a:pt x="336029" y="797052"/>
                  </a:lnTo>
                  <a:lnTo>
                    <a:pt x="336029" y="0"/>
                  </a:lnTo>
                  <a:close/>
                </a:path>
              </a:pathLst>
            </a:custGeom>
            <a:solidFill>
              <a:srgbClr val="9944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78763" y="2488691"/>
              <a:ext cx="1304544" cy="929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64186" y="3478106"/>
            <a:ext cx="77025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 marR="5080" indent="-175260">
              <a:spcBef>
                <a:spcPts val="95"/>
              </a:spcBef>
            </a:pPr>
            <a:r>
              <a:rPr sz="1600" spc="-5" dirty="0">
                <a:solidFill>
                  <a:srgbClr val="464646"/>
                </a:solidFill>
                <a:latin typeface="Arial"/>
                <a:cs typeface="Arial"/>
              </a:rPr>
              <a:t>Amazon  EC2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85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1D6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</TotalTime>
  <Words>6861</Words>
  <Application>Microsoft Office PowerPoint</Application>
  <PresentationFormat>On-screen Show (4:3)</PresentationFormat>
  <Paragraphs>947</Paragraphs>
  <Slides>159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159</vt:i4>
      </vt:variant>
    </vt:vector>
  </HeadingPairs>
  <TitlesOfParts>
    <vt:vector size="163" baseType="lpstr"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History of SaaS</vt:lpstr>
      <vt:lpstr>Introduction to SaaS</vt:lpstr>
      <vt:lpstr>Characteristics of SaaS</vt:lpstr>
      <vt:lpstr>characteristics</vt:lpstr>
      <vt:lpstr>Service Offered by SaaS</vt:lpstr>
      <vt:lpstr>Types of SaaS</vt:lpstr>
      <vt:lpstr>PowerPoint Presentation</vt:lpstr>
      <vt:lpstr>Architecture of SaaS</vt:lpstr>
      <vt:lpstr>Architecture of SaaS</vt:lpstr>
      <vt:lpstr>PowerPoint Presentation</vt:lpstr>
      <vt:lpstr>PowerPoint Presentation</vt:lpstr>
      <vt:lpstr>SaaS providers</vt:lpstr>
      <vt:lpstr>Advantages</vt:lpstr>
      <vt:lpstr>Disadvantages</vt:lpstr>
      <vt:lpstr>Conclusion</vt:lpstr>
      <vt:lpstr>Platform as a Service (PaaS)</vt:lpstr>
      <vt:lpstr>PowerPoint Presentation</vt:lpstr>
      <vt:lpstr>PaaS in Cloud Computing</vt:lpstr>
      <vt:lpstr>What is PaaS ?</vt:lpstr>
      <vt:lpstr>What is PaaS ?</vt:lpstr>
      <vt:lpstr>PaaS</vt:lpstr>
      <vt:lpstr>PaaS Goal</vt:lpstr>
      <vt:lpstr>PaaS Goal</vt:lpstr>
      <vt:lpstr>How PaaS works</vt:lpstr>
      <vt:lpstr>PaaS does that</vt:lpstr>
      <vt:lpstr>Payment</vt:lpstr>
      <vt:lpstr>PaaS offers</vt:lpstr>
      <vt:lpstr>Who can use PaaS services?</vt:lpstr>
      <vt:lpstr>Seperation of Duties</vt:lpstr>
      <vt:lpstr>PowerPoint Presentation</vt:lpstr>
      <vt:lpstr>Evolving from different standards</vt:lpstr>
      <vt:lpstr>Deployment System</vt:lpstr>
      <vt:lpstr>What do I care about (As a developer) ?</vt:lpstr>
      <vt:lpstr>Beginning to use PaaS</vt:lpstr>
      <vt:lpstr>Maintain the software yourself</vt:lpstr>
      <vt:lpstr>Let the vendor be the administrator</vt:lpstr>
      <vt:lpstr>Best Practices</vt:lpstr>
      <vt:lpstr>Primary Benefits of PaaS</vt:lpstr>
      <vt:lpstr>Benefits for Developers</vt:lpstr>
      <vt:lpstr>PowerPoint Presentation</vt:lpstr>
      <vt:lpstr>Infrastructure as a Service (IaaS)</vt:lpstr>
      <vt:lpstr>Learning Objectives</vt:lpstr>
      <vt:lpstr>Infrastructure as a Service</vt:lpstr>
      <vt:lpstr>Computing Infrastructure</vt:lpstr>
      <vt:lpstr>How does IaaS Works?</vt:lpstr>
      <vt:lpstr>IaaS- Categories</vt:lpstr>
      <vt:lpstr>IaaS- Characteristics</vt:lpstr>
      <vt:lpstr>IaaS- Appropriate uses</vt:lpstr>
      <vt:lpstr>IaaS- Appropriate uses</vt:lpstr>
      <vt:lpstr>IaaS- Appropriate uses</vt:lpstr>
      <vt:lpstr>IaaS- Appropriate uses</vt:lpstr>
      <vt:lpstr>IaaS- Appropriate uses</vt:lpstr>
      <vt:lpstr>IaaS- inappropriate use</vt:lpstr>
      <vt:lpstr>Conclusion</vt:lpstr>
      <vt:lpstr>Introduction to IaaS</vt:lpstr>
      <vt:lpstr>Advantages of IaaS</vt:lpstr>
      <vt:lpstr>IaaS</vt:lpstr>
      <vt:lpstr>Common IaaS business scenarios</vt:lpstr>
      <vt:lpstr>Common IaaS Business Scenarios</vt:lpstr>
      <vt:lpstr>Characteristics of SaaS, PaaS &amp;IaaS </vt:lpstr>
      <vt:lpstr>PowerPoint Presentation</vt:lpstr>
      <vt:lpstr>List of Topics</vt:lpstr>
      <vt:lpstr>What are web services?</vt:lpstr>
      <vt:lpstr>What are Web Services cont...</vt:lpstr>
      <vt:lpstr>What are Web Services cont...</vt:lpstr>
      <vt:lpstr>Why Web services ?</vt:lpstr>
      <vt:lpstr>Why Web services ?</vt:lpstr>
      <vt:lpstr>Why Web services  continued…</vt:lpstr>
      <vt:lpstr>Why Web services  continued…</vt:lpstr>
      <vt:lpstr>Architecture</vt:lpstr>
      <vt:lpstr>Architecture cont…</vt:lpstr>
      <vt:lpstr>Web service roles</vt:lpstr>
      <vt:lpstr>Web Service protocol stack</vt:lpstr>
      <vt:lpstr>Protocol stack cont…</vt:lpstr>
      <vt:lpstr>Protocol stack cont…</vt:lpstr>
      <vt:lpstr>Components of Web Service</vt:lpstr>
      <vt:lpstr>What is SOAP?</vt:lpstr>
      <vt:lpstr>What is WSDL? WSDL is an XML-based language for locating and describing Web services.</vt:lpstr>
      <vt:lpstr>What is UDDI?</vt:lpstr>
      <vt:lpstr>XML-RPC</vt:lpstr>
      <vt:lpstr>Security</vt:lpstr>
      <vt:lpstr>Security</vt:lpstr>
      <vt:lpstr>Security cont…</vt:lpstr>
      <vt:lpstr>How Web Service is implemented ?</vt:lpstr>
      <vt:lpstr>Web Service Implementation Cont…</vt:lpstr>
      <vt:lpstr>Web Service Implementation Cont…</vt:lpstr>
      <vt:lpstr>Web Service Implementation Cont…</vt:lpstr>
      <vt:lpstr>Web Services samples</vt:lpstr>
      <vt:lpstr>Amazon Elastic Compute  Cloud (EC2)</vt:lpstr>
      <vt:lpstr>Amazon Elastic Compute Cloud (EC2)</vt:lpstr>
      <vt:lpstr>Amazon EC2 Facts</vt:lpstr>
      <vt:lpstr>PowerPoint Presentation</vt:lpstr>
      <vt:lpstr>Launching an Amazon EC2 Instance via the Web  Console</vt:lpstr>
      <vt:lpstr>AMI Details</vt:lpstr>
      <vt:lpstr>Instances and AMIs</vt:lpstr>
      <vt:lpstr>Amazon EC2 Instances</vt:lpstr>
      <vt:lpstr>Amazon EBS vs. Amazon EC2 Instance Store</vt:lpstr>
      <vt:lpstr>AMI Types - Storage for the Root Device</vt:lpstr>
      <vt:lpstr>AWS Marketplace – IT Software Optimized for the  Cloud</vt:lpstr>
      <vt:lpstr>AWS Marketplace</vt:lpstr>
      <vt:lpstr>DevOps</vt:lpstr>
      <vt:lpstr>PowerPoint Presentation</vt:lpstr>
      <vt:lpstr>Choosing the Right Amazon EC2 Instance</vt:lpstr>
      <vt:lpstr>Get the Intel® Advantage</vt:lpstr>
      <vt:lpstr>Intel® Processor Technologies</vt:lpstr>
      <vt:lpstr>EC2 Instances with Intel® Technologies</vt:lpstr>
      <vt:lpstr>Current Generation Instances</vt:lpstr>
      <vt:lpstr>PowerPoint Presentation</vt:lpstr>
      <vt:lpstr>Retrieving Instance Metadata</vt:lpstr>
      <vt:lpstr>Adding User Data</vt:lpstr>
      <vt:lpstr>User Data Example Linux</vt:lpstr>
      <vt:lpstr>User Data Example Windows</vt:lpstr>
      <vt:lpstr>Retrieving User Data</vt:lpstr>
      <vt:lpstr>Amazon EC2 Purchasing Options</vt:lpstr>
      <vt:lpstr>Multi-entity support  Multi-schema approach  Multi-Tenant Architecture Cloud Service Management On Demand Computing </vt:lpstr>
      <vt:lpstr>Multi-entity support</vt:lpstr>
      <vt:lpstr>Benefits of multitenancy</vt:lpstr>
      <vt:lpstr>Single-Tenant vs. Multi-Tenant</vt:lpstr>
      <vt:lpstr>Single-Tenant vs. Multi-Tenant</vt:lpstr>
      <vt:lpstr>Multitenancy in private cloud computing</vt:lpstr>
      <vt:lpstr>Multiple tenants in the same DB</vt:lpstr>
      <vt:lpstr>Development of Multi-Tenant Architecture</vt:lpstr>
      <vt:lpstr>  Multi-tenant architecture with tenant-isolated components </vt:lpstr>
      <vt:lpstr>Multi-tenancy using cloud data stores</vt:lpstr>
      <vt:lpstr>Types of cloud storage</vt:lpstr>
      <vt:lpstr>Types of cloud storage</vt:lpstr>
      <vt:lpstr>Types of cloud storage</vt:lpstr>
      <vt:lpstr>Types of cloud storage</vt:lpstr>
      <vt:lpstr>Types of cloud storage</vt:lpstr>
      <vt:lpstr>Tenant Data Management in Multi-Tenant Cloud Systems</vt:lpstr>
      <vt:lpstr>Tenant Data Management in Multi-Tenant Cloud Systems</vt:lpstr>
      <vt:lpstr>Tenant Data Management in Multi-Tenant Cloud Systems</vt:lpstr>
      <vt:lpstr>Tenant Data Management in Multi-Tenant Cloud Systems</vt:lpstr>
      <vt:lpstr>Tenant Data Management in Multi-Tenant Cloud Systems</vt:lpstr>
      <vt:lpstr>Tenant Tree</vt:lpstr>
      <vt:lpstr>Tenant Data Management in Multi-Tenant Cloud Systems</vt:lpstr>
      <vt:lpstr>Cloud Service Management</vt:lpstr>
      <vt:lpstr>Cloud Service Management</vt:lpstr>
      <vt:lpstr>Cloud Service Management</vt:lpstr>
      <vt:lpstr>Cloud Service Management</vt:lpstr>
      <vt:lpstr>On Demand Computing</vt:lpstr>
      <vt:lpstr>On-demand computing (ODC)</vt:lpstr>
      <vt:lpstr>How 'Cloud' differs from the 'Grid'?</vt:lpstr>
      <vt:lpstr>Grid Computing</vt:lpstr>
      <vt:lpstr>Grid</vt:lpstr>
      <vt:lpstr>Cluster Computing</vt:lpstr>
      <vt:lpstr>Cluster Computing categories</vt:lpstr>
      <vt:lpstr>Cluster computing categorized by connection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36</cp:revision>
  <dcterms:created xsi:type="dcterms:W3CDTF">2021-07-20T07:03:00Z</dcterms:created>
  <dcterms:modified xsi:type="dcterms:W3CDTF">2021-08-07T05:54:14Z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2017-03-22T00:00:00Z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2021-07-20T00:00:00Z</vt:filetime>
  </property>
</Properties>
</file>